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0" r:id="rId3"/>
  </p:sldMasterIdLst>
  <p:notesMasterIdLst>
    <p:notesMasterId r:id="rId106"/>
  </p:notesMasterIdLst>
  <p:sldIdLst>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15" r:id="rId59"/>
    <p:sldId id="316"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88919BBA-7223-4B1E-A431-E059E4DFE23E}">
          <p14:sldIdLst>
            <p14:sldId id="259"/>
            <p14:sldId id="260"/>
          </p14:sldIdLst>
        </p14:section>
        <p14:section name="What are Graph Databases" id="{F32CEC40-EF48-4BF5-83BB-7183BA71A554}">
          <p14:sldIdLst>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Lst>
        </p14:section>
        <p14:section name="Graph vs Relational" id="{7870AAEB-3FAC-4A1C-AC3A-3FF8ED7D2D1F}">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 name="What is Gremlin" id="{05BA7CC4-0E59-4AEE-9C42-14D54AB0980B}">
          <p14:sldIdLst>
            <p14:sldId id="315"/>
            <p14:sldId id="316"/>
            <p14:sldId id="320"/>
            <p14:sldId id="321"/>
            <p14:sldId id="322"/>
            <p14:sldId id="323"/>
          </p14:sldIdLst>
        </p14:section>
        <p14:section name="What is Cosmos DB" id="{4D7AA3F5-FBFB-4635-829A-607C0B9159FD}">
          <p14:sldIdLst>
            <p14:sldId id="324"/>
            <p14:sldId id="325"/>
            <p14:sldId id="326"/>
            <p14:sldId id="327"/>
            <p14:sldId id="328"/>
            <p14:sldId id="329"/>
            <p14:sldId id="330"/>
            <p14:sldId id="331"/>
            <p14:sldId id="341"/>
            <p14:sldId id="342"/>
            <p14:sldId id="343"/>
            <p14:sldId id="344"/>
            <p14:sldId id="345"/>
            <p14:sldId id="346"/>
            <p14:sldId id="347"/>
          </p14:sldIdLst>
        </p14:section>
        <p14:section name="Exploring Graph Traversals" id="{A3087627-F382-478E-B34F-C15AAC8CA6F0}">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Lst>
        </p14:section>
        <p14:section name="Wrap Up" id="{A41BA1D1-1684-4BAE-A909-35B19CBE7A04}">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E6D31"/>
    <a:srgbClr val="FEFAEA"/>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9015" autoAdjust="0"/>
  </p:normalViewPr>
  <p:slideViewPr>
    <p:cSldViewPr snapToGrid="0">
      <p:cViewPr varScale="1">
        <p:scale>
          <a:sx n="90" d="100"/>
          <a:sy n="90" d="100"/>
        </p:scale>
        <p:origin x="4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C1A66-5C8B-4F88-B2F6-6B83F471A473}"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B3B61-0732-4964-A9F8-279EDDCEBB46}" type="slidenum">
              <a:rPr lang="en-US" smtClean="0"/>
              <a:t>‹#›</a:t>
            </a:fld>
            <a:endParaRPr lang="en-US"/>
          </a:p>
        </p:txBody>
      </p:sp>
    </p:spTree>
    <p:extLst>
      <p:ext uri="{BB962C8B-B14F-4D97-AF65-F5344CB8AC3E}">
        <p14:creationId xmlns:p14="http://schemas.microsoft.com/office/powerpoint/2010/main" val="317179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Graphs are one of the areas of concentration in discrete mathematics; discrete mathematics is the study of mathematical structures that are fundamentally discrete rather than continuous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By definition, a graph is a structure amounting to a set of objects in which some pairs of the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The objects correspond to mathematical abstractions called vertices and each of the related pairs of vertices is called an edge.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Vertices are also called nodes or points.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Edges are also called links, lines, or relationships.</a:t>
            </a:r>
          </a:p>
          <a:p>
            <a:endParaRPr lang="en-US" sz="120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the basic subjected studied by graph theory.</a:t>
            </a: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a:t>
            </a:fld>
            <a:endParaRPr lang="en-US"/>
          </a:p>
        </p:txBody>
      </p:sp>
    </p:spTree>
    <p:extLst>
      <p:ext uri="{BB962C8B-B14F-4D97-AF65-F5344CB8AC3E}">
        <p14:creationId xmlns:p14="http://schemas.microsoft.com/office/powerpoint/2010/main" val="3026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MORE MATH TALK</a:t>
            </a:r>
          </a:p>
        </p:txBody>
      </p:sp>
      <p:sp>
        <p:nvSpPr>
          <p:cNvPr id="4" name="Slide Number Placeholder 3"/>
          <p:cNvSpPr>
            <a:spLocks noGrp="1"/>
          </p:cNvSpPr>
          <p:nvPr>
            <p:ph type="sldNum" sz="quarter" idx="5"/>
          </p:nvPr>
        </p:nvSpPr>
        <p:spPr/>
        <p:txBody>
          <a:bodyPr/>
          <a:lstStyle/>
          <a:p>
            <a:fld id="{A1CB3B61-0732-4964-A9F8-279EDDCEBB46}" type="slidenum">
              <a:rPr lang="en-US" smtClean="0"/>
              <a:t>13</a:t>
            </a:fld>
            <a:endParaRPr lang="en-US"/>
          </a:p>
        </p:txBody>
      </p:sp>
    </p:spTree>
    <p:extLst>
      <p:ext uri="{BB962C8B-B14F-4D97-AF65-F5344CB8AC3E}">
        <p14:creationId xmlns:p14="http://schemas.microsoft.com/office/powerpoint/2010/main" val="382897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Let’s take a look at the What is a Graph question again, but this time keep it to just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14</a:t>
            </a:fld>
            <a:endParaRPr lang="en-US"/>
          </a:p>
        </p:txBody>
      </p:sp>
    </p:spTree>
    <p:extLst>
      <p:ext uri="{BB962C8B-B14F-4D97-AF65-F5344CB8AC3E}">
        <p14:creationId xmlns:p14="http://schemas.microsoft.com/office/powerpoint/2010/main" val="17816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Twitter represented in a graph</a:t>
            </a:r>
          </a:p>
        </p:txBody>
      </p:sp>
      <p:sp>
        <p:nvSpPr>
          <p:cNvPr id="4" name="Slide Number Placeholder 3"/>
          <p:cNvSpPr>
            <a:spLocks noGrp="1"/>
          </p:cNvSpPr>
          <p:nvPr>
            <p:ph type="sldNum" sz="quarter" idx="5"/>
          </p:nvPr>
        </p:nvSpPr>
        <p:spPr/>
        <p:txBody>
          <a:bodyPr/>
          <a:lstStyle/>
          <a:p>
            <a:fld id="{A1CB3B61-0732-4964-A9F8-279EDDCEBB46}" type="slidenum">
              <a:rPr lang="en-US" smtClean="0"/>
              <a:t>15</a:t>
            </a:fld>
            <a:endParaRPr lang="en-US"/>
          </a:p>
        </p:txBody>
      </p:sp>
    </p:spTree>
    <p:extLst>
      <p:ext uri="{BB962C8B-B14F-4D97-AF65-F5344CB8AC3E}">
        <p14:creationId xmlns:p14="http://schemas.microsoft.com/office/powerpoint/2010/main" val="13877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16</a:t>
            </a:fld>
            <a:endParaRPr lang="en-US"/>
          </a:p>
        </p:txBody>
      </p:sp>
    </p:spTree>
    <p:extLst>
      <p:ext uri="{BB962C8B-B14F-4D97-AF65-F5344CB8AC3E}">
        <p14:creationId xmlns:p14="http://schemas.microsoft.com/office/powerpoint/2010/main" val="5861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database, as opposed to a relational database, represents data as it exists in the real world, such as people, cars, computers, and so on, that are naturally connected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And does not try to change them in any way to define them as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ea typeface="Lato Light" panose="020F0502020204030203" pitchFamily="34" charset="0"/>
                <a:cs typeface="Lato Light" panose="020F0502020204030203" pitchFamily="34" charset="0"/>
              </a:rPr>
              <a:t>Does not try to change them in any way to define them as entities</a:t>
            </a:r>
          </a:p>
        </p:txBody>
      </p:sp>
      <p:sp>
        <p:nvSpPr>
          <p:cNvPr id="4" name="Slide Number Placeholder 3"/>
          <p:cNvSpPr>
            <a:spLocks noGrp="1"/>
          </p:cNvSpPr>
          <p:nvPr>
            <p:ph type="sldNum" sz="quarter" idx="5"/>
          </p:nvPr>
        </p:nvSpPr>
        <p:spPr/>
        <p:txBody>
          <a:bodyPr/>
          <a:lstStyle/>
          <a:p>
            <a:fld id="{A1CB3B61-0732-4964-A9F8-279EDDCEBB46}" type="slidenum">
              <a:rPr lang="en-US" smtClean="0"/>
              <a:t>17</a:t>
            </a:fld>
            <a:endParaRPr lang="en-US"/>
          </a:p>
        </p:txBody>
      </p:sp>
    </p:spTree>
    <p:extLst>
      <p:ext uri="{BB962C8B-B14F-4D97-AF65-F5344CB8AC3E}">
        <p14:creationId xmlns:p14="http://schemas.microsoft.com/office/powerpoint/2010/main" val="16007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18</a:t>
            </a:fld>
            <a:endParaRPr lang="en-US"/>
          </a:p>
        </p:txBody>
      </p:sp>
    </p:spTree>
    <p:extLst>
      <p:ext uri="{BB962C8B-B14F-4D97-AF65-F5344CB8AC3E}">
        <p14:creationId xmlns:p14="http://schemas.microsoft.com/office/powerpoint/2010/main" val="8833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20</a:t>
            </a:fld>
            <a:endParaRPr lang="en-US"/>
          </a:p>
        </p:txBody>
      </p:sp>
    </p:spTree>
    <p:extLst>
      <p:ext uri="{BB962C8B-B14F-4D97-AF65-F5344CB8AC3E}">
        <p14:creationId xmlns:p14="http://schemas.microsoft.com/office/powerpoint/2010/main" val="183515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Search – Google?; many other examples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Identity and access management – Microsoft Graph</a:t>
            </a:r>
          </a:p>
        </p:txBody>
      </p:sp>
      <p:sp>
        <p:nvSpPr>
          <p:cNvPr id="4" name="Slide Number Placeholder 3"/>
          <p:cNvSpPr>
            <a:spLocks noGrp="1"/>
          </p:cNvSpPr>
          <p:nvPr>
            <p:ph type="sldNum" sz="quarter" idx="5"/>
          </p:nvPr>
        </p:nvSpPr>
        <p:spPr/>
        <p:txBody>
          <a:bodyPr/>
          <a:lstStyle/>
          <a:p>
            <a:fld id="{A1CB3B61-0732-4964-A9F8-279EDDCEBB46}" type="slidenum">
              <a:rPr lang="en-US" smtClean="0"/>
              <a:t>21</a:t>
            </a:fld>
            <a:endParaRPr lang="en-US"/>
          </a:p>
        </p:txBody>
      </p:sp>
    </p:spTree>
    <p:extLst>
      <p:ext uri="{BB962C8B-B14F-4D97-AF65-F5344CB8AC3E}">
        <p14:creationId xmlns:p14="http://schemas.microsoft.com/office/powerpoint/2010/main" val="391001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23</a:t>
            </a:fld>
            <a:endParaRPr lang="en-US"/>
          </a:p>
        </p:txBody>
      </p:sp>
    </p:spTree>
    <p:extLst>
      <p:ext uri="{BB962C8B-B14F-4D97-AF65-F5344CB8AC3E}">
        <p14:creationId xmlns:p14="http://schemas.microsoft.com/office/powerpoint/2010/main" val="96645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25</a:t>
            </a:fld>
            <a:endParaRPr lang="en-US"/>
          </a:p>
        </p:txBody>
      </p:sp>
    </p:spTree>
    <p:extLst>
      <p:ext uri="{BB962C8B-B14F-4D97-AF65-F5344CB8AC3E}">
        <p14:creationId xmlns:p14="http://schemas.microsoft.com/office/powerpoint/2010/main" val="11166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Typically, a graph is depicted in diagrammatic form as a set of dots or circles for the vertices, joined by lines or curves for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5</a:t>
            </a:fld>
            <a:endParaRPr lang="en-US"/>
          </a:p>
        </p:txBody>
      </p:sp>
    </p:spTree>
    <p:extLst>
      <p:ext uri="{BB962C8B-B14F-4D97-AF65-F5344CB8AC3E}">
        <p14:creationId xmlns:p14="http://schemas.microsoft.com/office/powerpoint/2010/main" val="2534886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26</a:t>
            </a:fld>
            <a:endParaRPr lang="en-US"/>
          </a:p>
        </p:txBody>
      </p:sp>
    </p:spTree>
    <p:extLst>
      <p:ext uri="{BB962C8B-B14F-4D97-AF65-F5344CB8AC3E}">
        <p14:creationId xmlns:p14="http://schemas.microsoft.com/office/powerpoint/2010/main" val="228250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27</a:t>
            </a:fld>
            <a:endParaRPr lang="en-US"/>
          </a:p>
        </p:txBody>
      </p:sp>
    </p:spTree>
    <p:extLst>
      <p:ext uri="{BB962C8B-B14F-4D97-AF65-F5344CB8AC3E}">
        <p14:creationId xmlns:p14="http://schemas.microsoft.com/office/powerpoint/2010/main" val="5411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28</a:t>
            </a:fld>
            <a:endParaRPr lang="en-US"/>
          </a:p>
        </p:txBody>
      </p:sp>
    </p:spTree>
    <p:extLst>
      <p:ext uri="{BB962C8B-B14F-4D97-AF65-F5344CB8AC3E}">
        <p14:creationId xmlns:p14="http://schemas.microsoft.com/office/powerpoint/2010/main" val="5563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29</a:t>
            </a:fld>
            <a:endParaRPr lang="en-US"/>
          </a:p>
        </p:txBody>
      </p:sp>
    </p:spTree>
    <p:extLst>
      <p:ext uri="{BB962C8B-B14F-4D97-AF65-F5344CB8AC3E}">
        <p14:creationId xmlns:p14="http://schemas.microsoft.com/office/powerpoint/2010/main" val="31503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31</a:t>
            </a:fld>
            <a:endParaRPr lang="en-US"/>
          </a:p>
        </p:txBody>
      </p:sp>
    </p:spTree>
    <p:extLst>
      <p:ext uri="{BB962C8B-B14F-4D97-AF65-F5344CB8AC3E}">
        <p14:creationId xmlns:p14="http://schemas.microsoft.com/office/powerpoint/2010/main" val="32290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32</a:t>
            </a:fld>
            <a:endParaRPr lang="en-US"/>
          </a:p>
        </p:txBody>
      </p:sp>
    </p:spTree>
    <p:extLst>
      <p:ext uri="{BB962C8B-B14F-4D97-AF65-F5344CB8AC3E}">
        <p14:creationId xmlns:p14="http://schemas.microsoft.com/office/powerpoint/2010/main" val="267830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33</a:t>
            </a:fld>
            <a:endParaRPr lang="en-US"/>
          </a:p>
        </p:txBody>
      </p:sp>
    </p:spTree>
    <p:extLst>
      <p:ext uri="{BB962C8B-B14F-4D97-AF65-F5344CB8AC3E}">
        <p14:creationId xmlns:p14="http://schemas.microsoft.com/office/powerpoint/2010/main" val="5208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34</a:t>
            </a:fld>
            <a:endParaRPr lang="en-US"/>
          </a:p>
        </p:txBody>
      </p:sp>
    </p:spTree>
    <p:extLst>
      <p:ext uri="{BB962C8B-B14F-4D97-AF65-F5344CB8AC3E}">
        <p14:creationId xmlns:p14="http://schemas.microsoft.com/office/powerpoint/2010/main" val="71951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35</a:t>
            </a:fld>
            <a:endParaRPr lang="en-US"/>
          </a:p>
        </p:txBody>
      </p:sp>
    </p:spTree>
    <p:extLst>
      <p:ext uri="{BB962C8B-B14F-4D97-AF65-F5344CB8AC3E}">
        <p14:creationId xmlns:p14="http://schemas.microsoft.com/office/powerpoint/2010/main" val="379223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36</a:t>
            </a:fld>
            <a:endParaRPr lang="en-US"/>
          </a:p>
        </p:txBody>
      </p:sp>
    </p:spTree>
    <p:extLst>
      <p:ext uri="{BB962C8B-B14F-4D97-AF65-F5344CB8AC3E}">
        <p14:creationId xmlns:p14="http://schemas.microsoft.com/office/powerpoint/2010/main" val="27873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is an ordered pair using the equation G = (V, E)</a:t>
            </a: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V is a set of vertices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E is a set edges which are unordered pairs of vertices (i.e., an edge is associated with two distinct vertices)</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 – set whose elements are called vertices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 – Set of two-sets (set with two distinct elements) of vertices, whose elements are called edges</a:t>
            </a:r>
          </a:p>
        </p:txBody>
      </p:sp>
      <p:sp>
        <p:nvSpPr>
          <p:cNvPr id="4" name="Slide Number Placeholder 3"/>
          <p:cNvSpPr>
            <a:spLocks noGrp="1"/>
          </p:cNvSpPr>
          <p:nvPr>
            <p:ph type="sldNum" sz="quarter" idx="5"/>
          </p:nvPr>
        </p:nvSpPr>
        <p:spPr/>
        <p:txBody>
          <a:bodyPr/>
          <a:lstStyle/>
          <a:p>
            <a:fld id="{A1CB3B61-0732-4964-A9F8-279EDDCEBB46}" type="slidenum">
              <a:rPr lang="en-US" smtClean="0"/>
              <a:t>6</a:t>
            </a:fld>
            <a:endParaRPr lang="en-US"/>
          </a:p>
        </p:txBody>
      </p:sp>
    </p:spTree>
    <p:extLst>
      <p:ext uri="{BB962C8B-B14F-4D97-AF65-F5344CB8AC3E}">
        <p14:creationId xmlns:p14="http://schemas.microsoft.com/office/powerpoint/2010/main" val="259768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37</a:t>
            </a:fld>
            <a:endParaRPr lang="en-US"/>
          </a:p>
        </p:txBody>
      </p:sp>
    </p:spTree>
    <p:extLst>
      <p:ext uri="{BB962C8B-B14F-4D97-AF65-F5344CB8AC3E}">
        <p14:creationId xmlns:p14="http://schemas.microsoft.com/office/powerpoint/2010/main" val="8158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38</a:t>
            </a:fld>
            <a:endParaRPr lang="en-US"/>
          </a:p>
        </p:txBody>
      </p:sp>
    </p:spTree>
    <p:extLst>
      <p:ext uri="{BB962C8B-B14F-4D97-AF65-F5344CB8AC3E}">
        <p14:creationId xmlns:p14="http://schemas.microsoft.com/office/powerpoint/2010/main" val="301368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40</a:t>
            </a:fld>
            <a:endParaRPr lang="en-US"/>
          </a:p>
        </p:txBody>
      </p:sp>
    </p:spTree>
    <p:extLst>
      <p:ext uri="{BB962C8B-B14F-4D97-AF65-F5344CB8AC3E}">
        <p14:creationId xmlns:p14="http://schemas.microsoft.com/office/powerpoint/2010/main" val="214742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41</a:t>
            </a:fld>
            <a:endParaRPr lang="en-US"/>
          </a:p>
        </p:txBody>
      </p:sp>
    </p:spTree>
    <p:extLst>
      <p:ext uri="{BB962C8B-B14F-4D97-AF65-F5344CB8AC3E}">
        <p14:creationId xmlns:p14="http://schemas.microsoft.com/office/powerpoint/2010/main" val="157020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42</a:t>
            </a:fld>
            <a:endParaRPr lang="en-US"/>
          </a:p>
        </p:txBody>
      </p:sp>
    </p:spTree>
    <p:extLst>
      <p:ext uri="{BB962C8B-B14F-4D97-AF65-F5344CB8AC3E}">
        <p14:creationId xmlns:p14="http://schemas.microsoft.com/office/powerpoint/2010/main" val="44107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43</a:t>
            </a:fld>
            <a:endParaRPr lang="en-US"/>
          </a:p>
        </p:txBody>
      </p:sp>
    </p:spTree>
    <p:extLst>
      <p:ext uri="{BB962C8B-B14F-4D97-AF65-F5344CB8AC3E}">
        <p14:creationId xmlns:p14="http://schemas.microsoft.com/office/powerpoint/2010/main" val="295400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44</a:t>
            </a:fld>
            <a:endParaRPr lang="en-US"/>
          </a:p>
        </p:txBody>
      </p:sp>
    </p:spTree>
    <p:extLst>
      <p:ext uri="{BB962C8B-B14F-4D97-AF65-F5344CB8AC3E}">
        <p14:creationId xmlns:p14="http://schemas.microsoft.com/office/powerpoint/2010/main" val="31477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45</a:t>
            </a:fld>
            <a:endParaRPr lang="en-US"/>
          </a:p>
        </p:txBody>
      </p:sp>
    </p:spTree>
    <p:extLst>
      <p:ext uri="{BB962C8B-B14F-4D97-AF65-F5344CB8AC3E}">
        <p14:creationId xmlns:p14="http://schemas.microsoft.com/office/powerpoint/2010/main" val="3060365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46</a:t>
            </a:fld>
            <a:endParaRPr lang="en-US"/>
          </a:p>
        </p:txBody>
      </p:sp>
    </p:spTree>
    <p:extLst>
      <p:ext uri="{BB962C8B-B14F-4D97-AF65-F5344CB8AC3E}">
        <p14:creationId xmlns:p14="http://schemas.microsoft.com/office/powerpoint/2010/main" val="62468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47</a:t>
            </a:fld>
            <a:endParaRPr lang="en-US"/>
          </a:p>
        </p:txBody>
      </p:sp>
    </p:spTree>
    <p:extLst>
      <p:ext uri="{BB962C8B-B14F-4D97-AF65-F5344CB8AC3E}">
        <p14:creationId xmlns:p14="http://schemas.microsoft.com/office/powerpoint/2010/main" val="395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story begins in the 18th century, in the quaint town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Prussia on the banks of the Pregel River.  In 1254, Teutonic knights founded the city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under the lead of Bohemian King </a:t>
            </a:r>
            <a:r>
              <a:rPr lang="en-US" sz="1200" b="0" i="0" kern="1200" dirty="0" err="1">
                <a:solidFill>
                  <a:schemeClr val="tx1"/>
                </a:solidFill>
                <a:effectLst/>
                <a:latin typeface="+mn-lt"/>
                <a:ea typeface="+mn-ea"/>
                <a:cs typeface="+mn-cs"/>
              </a:rPr>
              <a:t>Ottoker</a:t>
            </a:r>
            <a:r>
              <a:rPr lang="en-US" sz="1200" b="0" i="0" kern="1200" dirty="0">
                <a:solidFill>
                  <a:schemeClr val="tx1"/>
                </a:solidFill>
                <a:effectLst/>
                <a:latin typeface="+mn-lt"/>
                <a:ea typeface="+mn-ea"/>
                <a:cs typeface="+mn-cs"/>
              </a:rPr>
              <a:t> II after their second crusade against the Prussians.  In the Middle Ages,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became a very important city and trading center with its location strategically positioned on the river.  Artwork from the eighteenth century shows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as a thriving city, where fleets of ships fill the Pregel, and their trade offers a comfortable lifestyle to both the local merchants and their families.  The healthy economy allowed the people of the city to build seven bridges across the river, most of which connected to the island of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a:t>
            </a:fld>
            <a:endParaRPr lang="en-US"/>
          </a:p>
        </p:txBody>
      </p:sp>
    </p:spTree>
    <p:extLst>
      <p:ext uri="{BB962C8B-B14F-4D97-AF65-F5344CB8AC3E}">
        <p14:creationId xmlns:p14="http://schemas.microsoft.com/office/powerpoint/2010/main" val="351048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49</a:t>
            </a:fld>
            <a:endParaRPr lang="en-US"/>
          </a:p>
        </p:txBody>
      </p:sp>
    </p:spTree>
    <p:extLst>
      <p:ext uri="{BB962C8B-B14F-4D97-AF65-F5344CB8AC3E}">
        <p14:creationId xmlns:p14="http://schemas.microsoft.com/office/powerpoint/2010/main" val="111532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50</a:t>
            </a:fld>
            <a:endParaRPr lang="en-US"/>
          </a:p>
        </p:txBody>
      </p:sp>
    </p:spTree>
    <p:extLst>
      <p:ext uri="{BB962C8B-B14F-4D97-AF65-F5344CB8AC3E}">
        <p14:creationId xmlns:p14="http://schemas.microsoft.com/office/powerpoint/2010/main" val="340715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51</a:t>
            </a:fld>
            <a:endParaRPr lang="en-US"/>
          </a:p>
        </p:txBody>
      </p:sp>
    </p:spTree>
    <p:extLst>
      <p:ext uri="{BB962C8B-B14F-4D97-AF65-F5344CB8AC3E}">
        <p14:creationId xmlns:p14="http://schemas.microsoft.com/office/powerpoint/2010/main" val="2567749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52</a:t>
            </a:fld>
            <a:endParaRPr lang="en-US"/>
          </a:p>
        </p:txBody>
      </p:sp>
    </p:spTree>
    <p:extLst>
      <p:ext uri="{BB962C8B-B14F-4D97-AF65-F5344CB8AC3E}">
        <p14:creationId xmlns:p14="http://schemas.microsoft.com/office/powerpoint/2010/main" val="1798381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53</a:t>
            </a:fld>
            <a:endParaRPr lang="en-US"/>
          </a:p>
        </p:txBody>
      </p:sp>
    </p:spTree>
    <p:extLst>
      <p:ext uri="{BB962C8B-B14F-4D97-AF65-F5344CB8AC3E}">
        <p14:creationId xmlns:p14="http://schemas.microsoft.com/office/powerpoint/2010/main" val="1959687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54</a:t>
            </a:fld>
            <a:endParaRPr lang="en-US"/>
          </a:p>
        </p:txBody>
      </p:sp>
    </p:spTree>
    <p:extLst>
      <p:ext uri="{BB962C8B-B14F-4D97-AF65-F5344CB8AC3E}">
        <p14:creationId xmlns:p14="http://schemas.microsoft.com/office/powerpoint/2010/main" val="2170066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55</a:t>
            </a:fld>
            <a:endParaRPr lang="en-US"/>
          </a:p>
        </p:txBody>
      </p:sp>
    </p:spTree>
    <p:extLst>
      <p:ext uri="{BB962C8B-B14F-4D97-AF65-F5344CB8AC3E}">
        <p14:creationId xmlns:p14="http://schemas.microsoft.com/office/powerpoint/2010/main" val="343272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p:txBody>
      </p:sp>
      <p:sp>
        <p:nvSpPr>
          <p:cNvPr id="4" name="Slide Number Placeholder 3"/>
          <p:cNvSpPr>
            <a:spLocks noGrp="1"/>
          </p:cNvSpPr>
          <p:nvPr>
            <p:ph type="sldNum" sz="quarter" idx="5"/>
          </p:nvPr>
        </p:nvSpPr>
        <p:spPr/>
        <p:txBody>
          <a:bodyPr/>
          <a:lstStyle/>
          <a:p>
            <a:fld id="{A1CB3B61-0732-4964-A9F8-279EDDCEBB46}" type="slidenum">
              <a:rPr lang="en-US" smtClean="0"/>
              <a:t>57</a:t>
            </a:fld>
            <a:endParaRPr lang="en-US"/>
          </a:p>
        </p:txBody>
      </p:sp>
    </p:spTree>
    <p:extLst>
      <p:ext uri="{BB962C8B-B14F-4D97-AF65-F5344CB8AC3E}">
        <p14:creationId xmlns:p14="http://schemas.microsoft.com/office/powerpoint/2010/main" val="345197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58</a:t>
            </a:fld>
            <a:endParaRPr lang="en-US"/>
          </a:p>
        </p:txBody>
      </p:sp>
    </p:spTree>
    <p:extLst>
      <p:ext uri="{BB962C8B-B14F-4D97-AF65-F5344CB8AC3E}">
        <p14:creationId xmlns:p14="http://schemas.microsoft.com/office/powerpoint/2010/main" val="28102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59</a:t>
            </a:fld>
            <a:endParaRPr lang="en-US"/>
          </a:p>
        </p:txBody>
      </p:sp>
    </p:spTree>
    <p:extLst>
      <p:ext uri="{BB962C8B-B14F-4D97-AF65-F5344CB8AC3E}">
        <p14:creationId xmlns:p14="http://schemas.microsoft.com/office/powerpoint/2010/main" val="185893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river flowed around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 and another island, it divided the city into four distinct regions.  According to lore,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used to spend Sunday afternoons walking around their beautiful city.  While walking, the people of the city decided to create a game for themselves, their goal being to devise a way in which they could walk around the city, crossing each of the seven bridges only once.  Even though none of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could invent a route that would allow them to cross each of the bridges only once, still they could not prove that it was impossible.</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a:t>
            </a:fld>
            <a:endParaRPr lang="en-US"/>
          </a:p>
        </p:txBody>
      </p:sp>
    </p:spTree>
    <p:extLst>
      <p:ext uri="{BB962C8B-B14F-4D97-AF65-F5344CB8AC3E}">
        <p14:creationId xmlns:p14="http://schemas.microsoft.com/office/powerpoint/2010/main" val="3005614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The project includes the following components: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 A graph traversal (query) language</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Console – An interactive shell for working with local or remote graphs</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Server – Allows hosting of graphs remotely via an HTTP/Web Sockets connection</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TinkerGraph</a:t>
            </a:r>
            <a:r>
              <a:rPr lang="en-US" sz="1200" b="0" i="0" u="none" baseline="0" dirty="0">
                <a:latin typeface="Segoe UI" panose="020B0502040204020203" pitchFamily="34" charset="0"/>
                <a:cs typeface="Segoe UI" panose="020B0502040204020203" pitchFamily="34" charset="0"/>
              </a:rPr>
              <a:t> – A small in-memory graph implementation that is great for learning</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Programming Interfaces – A set of programming interfaces written in Java</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Documentation – A user guide, a tutorial, and programming API documentation</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Useful Recipes – A set of examples or “recipes” showing how to perform common graph oriented tasks using Gremlin queries</a:t>
            </a:r>
          </a:p>
        </p:txBody>
      </p:sp>
      <p:sp>
        <p:nvSpPr>
          <p:cNvPr id="4" name="Slide Number Placeholder 3"/>
          <p:cNvSpPr>
            <a:spLocks noGrp="1"/>
          </p:cNvSpPr>
          <p:nvPr>
            <p:ph type="sldNum" sz="quarter" idx="5"/>
          </p:nvPr>
        </p:nvSpPr>
        <p:spPr/>
        <p:txBody>
          <a:bodyPr/>
          <a:lstStyle/>
          <a:p>
            <a:fld id="{A1CB3B61-0732-4964-A9F8-279EDDCEBB46}" type="slidenum">
              <a:rPr lang="en-US" smtClean="0"/>
              <a:t>60</a:t>
            </a:fld>
            <a:endParaRPr lang="en-US"/>
          </a:p>
        </p:txBody>
      </p:sp>
    </p:spTree>
    <p:extLst>
      <p:ext uri="{BB962C8B-B14F-4D97-AF65-F5344CB8AC3E}">
        <p14:creationId xmlns:p14="http://schemas.microsoft.com/office/powerpoint/2010/main" val="24786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Gremlin is a graph traversal language and virtual machine developed by 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 works for both OLTP-based graph databases as well as OLAP-based graph processors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OLTP – Online Transaction Processing; OLAP – Online analytical processing</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Gremlin’s automata and functional language foundation enable Gremlin to naturally support imperative and declarative querying, host language agnosticism, user-defined domain specific languages, an extensible compiler/optimizer, single- and multi-machine execution modes, hybrid depth-and breadth-first evaluation, as well as Turing Completeness.</a:t>
            </a:r>
          </a:p>
        </p:txBody>
      </p:sp>
      <p:sp>
        <p:nvSpPr>
          <p:cNvPr id="4" name="Slide Number Placeholder 3"/>
          <p:cNvSpPr>
            <a:spLocks noGrp="1"/>
          </p:cNvSpPr>
          <p:nvPr>
            <p:ph type="sldNum" sz="quarter" idx="5"/>
          </p:nvPr>
        </p:nvSpPr>
        <p:spPr/>
        <p:txBody>
          <a:bodyPr/>
          <a:lstStyle/>
          <a:p>
            <a:fld id="{A1CB3B61-0732-4964-A9F8-279EDDCEBB46}" type="slidenum">
              <a:rPr lang="en-US" smtClean="0"/>
              <a:t>61</a:t>
            </a:fld>
            <a:endParaRPr lang="en-US"/>
          </a:p>
        </p:txBody>
      </p:sp>
    </p:spTree>
    <p:extLst>
      <p:ext uri="{BB962C8B-B14F-4D97-AF65-F5344CB8AC3E}">
        <p14:creationId xmlns:p14="http://schemas.microsoft.com/office/powerpoint/2010/main" val="45384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63</a:t>
            </a:fld>
            <a:endParaRPr lang="en-US"/>
          </a:p>
        </p:txBody>
      </p:sp>
    </p:spTree>
    <p:extLst>
      <p:ext uri="{BB962C8B-B14F-4D97-AF65-F5344CB8AC3E}">
        <p14:creationId xmlns:p14="http://schemas.microsoft.com/office/powerpoint/2010/main" val="123741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64</a:t>
            </a:fld>
            <a:endParaRPr lang="en-US"/>
          </a:p>
        </p:txBody>
      </p:sp>
    </p:spTree>
    <p:extLst>
      <p:ext uri="{BB962C8B-B14F-4D97-AF65-F5344CB8AC3E}">
        <p14:creationId xmlns:p14="http://schemas.microsoft.com/office/powerpoint/2010/main" val="1763117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286399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1290443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363566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829032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69</a:t>
            </a:fld>
            <a:endParaRPr lang="en-US"/>
          </a:p>
        </p:txBody>
      </p:sp>
    </p:spTree>
    <p:extLst>
      <p:ext uri="{BB962C8B-B14F-4D97-AF65-F5344CB8AC3E}">
        <p14:creationId xmlns:p14="http://schemas.microsoft.com/office/powerpoint/2010/main" val="647953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34013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Lucky for them,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was not too far from St. Petersburg, home of the famous mathematician Leonard Euler.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Euler was a very prolific mathematician who published more than 500 books and papers during his lifetime.  In 1775 alone, he wrote an average of one mathematical paper per week, and during his lifetime he wrote on not just mathematics but also mechanics, optics, astronomy, navigation, and hydrodynamics.  He is so well respected, that he was depicted on the Swiss 10 Franc bill.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mayor wrote to Euler to ask for help, but originally Euler refused saying that this was a trivial problem not requiring a mathematician to solve.</a:t>
            </a:r>
          </a:p>
        </p:txBody>
      </p:sp>
      <p:sp>
        <p:nvSpPr>
          <p:cNvPr id="4" name="Slide Number Placeholder 3"/>
          <p:cNvSpPr>
            <a:spLocks noGrp="1"/>
          </p:cNvSpPr>
          <p:nvPr>
            <p:ph type="sldNum" sz="quarter" idx="5"/>
          </p:nvPr>
        </p:nvSpPr>
        <p:spPr/>
        <p:txBody>
          <a:bodyPr/>
          <a:lstStyle/>
          <a:p>
            <a:fld id="{A1CB3B61-0732-4964-A9F8-279EDDCEBB46}" type="slidenum">
              <a:rPr lang="en-US" smtClean="0"/>
              <a:t>9</a:t>
            </a:fld>
            <a:endParaRPr lang="en-US"/>
          </a:p>
        </p:txBody>
      </p:sp>
    </p:spTree>
    <p:extLst>
      <p:ext uri="{BB962C8B-B14F-4D97-AF65-F5344CB8AC3E}">
        <p14:creationId xmlns:p14="http://schemas.microsoft.com/office/powerpoint/2010/main" val="576818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509417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2298554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1321005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3845379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77793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78</a:t>
            </a:fld>
            <a:endParaRPr lang="en-US"/>
          </a:p>
        </p:txBody>
      </p:sp>
    </p:spTree>
    <p:extLst>
      <p:ext uri="{BB962C8B-B14F-4D97-AF65-F5344CB8AC3E}">
        <p14:creationId xmlns:p14="http://schemas.microsoft.com/office/powerpoint/2010/main" val="4033312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79</a:t>
            </a:fld>
            <a:endParaRPr lang="en-US"/>
          </a:p>
        </p:txBody>
      </p:sp>
    </p:spTree>
    <p:extLst>
      <p:ext uri="{BB962C8B-B14F-4D97-AF65-F5344CB8AC3E}">
        <p14:creationId xmlns:p14="http://schemas.microsoft.com/office/powerpoint/2010/main" val="3875055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80</a:t>
            </a:fld>
            <a:endParaRPr lang="en-US"/>
          </a:p>
        </p:txBody>
      </p:sp>
    </p:spTree>
    <p:extLst>
      <p:ext uri="{BB962C8B-B14F-4D97-AF65-F5344CB8AC3E}">
        <p14:creationId xmlns:p14="http://schemas.microsoft.com/office/powerpoint/2010/main" val="4282237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81</a:t>
            </a:fld>
            <a:endParaRPr lang="en-US"/>
          </a:p>
        </p:txBody>
      </p:sp>
    </p:spTree>
    <p:extLst>
      <p:ext uri="{BB962C8B-B14F-4D97-AF65-F5344CB8AC3E}">
        <p14:creationId xmlns:p14="http://schemas.microsoft.com/office/powerpoint/2010/main" val="196192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presents a paper to the St. Petersburg Academy on August 26, 1735 containing the solution the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bridge problem.  He addresses both this specific problem as well as a general solution with any number of landmasses and any number of bridges.  This paper entitled </a:t>
            </a:r>
            <a:r>
              <a:rPr lang="en-US" sz="1200" b="0" i="1" kern="1200" dirty="0" err="1">
                <a:solidFill>
                  <a:schemeClr val="tx1"/>
                </a:solidFill>
                <a:effectLst/>
                <a:latin typeface="+mn-lt"/>
                <a:ea typeface="+mn-ea"/>
                <a:cs typeface="+mn-cs"/>
              </a:rPr>
              <a:t>Solutio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problematis</a:t>
            </a:r>
            <a:r>
              <a:rPr lang="en-US" sz="1200" b="0" i="1" kern="1200" dirty="0">
                <a:solidFill>
                  <a:schemeClr val="tx1"/>
                </a:solidFill>
                <a:effectLst/>
                <a:latin typeface="+mn-lt"/>
                <a:ea typeface="+mn-ea"/>
                <a:cs typeface="+mn-cs"/>
              </a:rPr>
              <a:t> ad </a:t>
            </a:r>
            <a:r>
              <a:rPr lang="en-US" sz="1200" b="0" i="1" kern="1200" dirty="0" err="1">
                <a:solidFill>
                  <a:schemeClr val="tx1"/>
                </a:solidFill>
                <a:effectLst/>
                <a:latin typeface="+mn-lt"/>
                <a:ea typeface="+mn-ea"/>
                <a:cs typeface="+mn-cs"/>
              </a:rPr>
              <a:t>geometriam</a:t>
            </a:r>
            <a:r>
              <a:rPr lang="en-US" sz="1200" b="0" i="1" kern="1200" dirty="0">
                <a:solidFill>
                  <a:schemeClr val="tx1"/>
                </a:solidFill>
                <a:effectLst/>
                <a:latin typeface="+mn-lt"/>
                <a:ea typeface="+mn-ea"/>
                <a:cs typeface="+mn-cs"/>
              </a:rPr>
              <a:t> situs </a:t>
            </a:r>
            <a:r>
              <a:rPr lang="en-US" sz="1200" b="0" i="1" kern="1200" dirty="0" err="1">
                <a:solidFill>
                  <a:schemeClr val="tx1"/>
                </a:solidFill>
                <a:effectLst/>
                <a:latin typeface="+mn-lt"/>
                <a:ea typeface="+mn-ea"/>
                <a:cs typeface="+mn-cs"/>
              </a:rPr>
              <a:t>pertinentis</a:t>
            </a:r>
            <a:r>
              <a:rPr lang="en-US" sz="1200" b="0" i="0" kern="1200" dirty="0">
                <a:solidFill>
                  <a:schemeClr val="tx1"/>
                </a:solidFill>
                <a:effectLst/>
                <a:latin typeface="+mn-lt"/>
                <a:ea typeface="+mn-ea"/>
                <a:cs typeface="+mn-cs"/>
              </a:rPr>
              <a:t> (The solution of a problem relating to the geometry of position) was published in 1741.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generally considered the beginning of graph theory.</a:t>
            </a:r>
          </a:p>
        </p:txBody>
      </p:sp>
      <p:sp>
        <p:nvSpPr>
          <p:cNvPr id="4" name="Slide Number Placeholder 3"/>
          <p:cNvSpPr>
            <a:spLocks noGrp="1"/>
          </p:cNvSpPr>
          <p:nvPr>
            <p:ph type="sldNum" sz="quarter" idx="5"/>
          </p:nvPr>
        </p:nvSpPr>
        <p:spPr/>
        <p:txBody>
          <a:bodyPr/>
          <a:lstStyle/>
          <a:p>
            <a:fld id="{A1CB3B61-0732-4964-A9F8-279EDDCEBB46}" type="slidenum">
              <a:rPr lang="en-US" smtClean="0"/>
              <a:t>10</a:t>
            </a:fld>
            <a:endParaRPr lang="en-US"/>
          </a:p>
        </p:txBody>
      </p:sp>
    </p:spTree>
    <p:extLst>
      <p:ext uri="{BB962C8B-B14F-4D97-AF65-F5344CB8AC3E}">
        <p14:creationId xmlns:p14="http://schemas.microsoft.com/office/powerpoint/2010/main" val="4277248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82</a:t>
            </a:fld>
            <a:endParaRPr lang="en-US"/>
          </a:p>
        </p:txBody>
      </p:sp>
    </p:spTree>
    <p:extLst>
      <p:ext uri="{BB962C8B-B14F-4D97-AF65-F5344CB8AC3E}">
        <p14:creationId xmlns:p14="http://schemas.microsoft.com/office/powerpoint/2010/main" val="530639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83</a:t>
            </a:fld>
            <a:endParaRPr lang="en-US"/>
          </a:p>
        </p:txBody>
      </p:sp>
    </p:spTree>
    <p:extLst>
      <p:ext uri="{BB962C8B-B14F-4D97-AF65-F5344CB8AC3E}">
        <p14:creationId xmlns:p14="http://schemas.microsoft.com/office/powerpoint/2010/main" val="3810266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Next – Let’s quickly talk about how we get data in the graph</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84</a:t>
            </a:fld>
            <a:endParaRPr lang="en-US"/>
          </a:p>
        </p:txBody>
      </p:sp>
    </p:spTree>
    <p:extLst>
      <p:ext uri="{BB962C8B-B14F-4D97-AF65-F5344CB8AC3E}">
        <p14:creationId xmlns:p14="http://schemas.microsoft.com/office/powerpoint/2010/main" val="2908442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85</a:t>
            </a:fld>
            <a:endParaRPr lang="en-US"/>
          </a:p>
        </p:txBody>
      </p:sp>
    </p:spTree>
    <p:extLst>
      <p:ext uri="{BB962C8B-B14F-4D97-AF65-F5344CB8AC3E}">
        <p14:creationId xmlns:p14="http://schemas.microsoft.com/office/powerpoint/2010/main" val="821226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86</a:t>
            </a:fld>
            <a:endParaRPr lang="en-US"/>
          </a:p>
        </p:txBody>
      </p:sp>
    </p:spTree>
    <p:extLst>
      <p:ext uri="{BB962C8B-B14F-4D97-AF65-F5344CB8AC3E}">
        <p14:creationId xmlns:p14="http://schemas.microsoft.com/office/powerpoint/2010/main" val="415226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87</a:t>
            </a:fld>
            <a:endParaRPr lang="en-US"/>
          </a:p>
        </p:txBody>
      </p:sp>
    </p:spTree>
    <p:extLst>
      <p:ext uri="{BB962C8B-B14F-4D97-AF65-F5344CB8AC3E}">
        <p14:creationId xmlns:p14="http://schemas.microsoft.com/office/powerpoint/2010/main" val="714453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88</a:t>
            </a:fld>
            <a:endParaRPr lang="en-US"/>
          </a:p>
        </p:txBody>
      </p:sp>
    </p:spTree>
    <p:extLst>
      <p:ext uri="{BB962C8B-B14F-4D97-AF65-F5344CB8AC3E}">
        <p14:creationId xmlns:p14="http://schemas.microsoft.com/office/powerpoint/2010/main" val="4070775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89</a:t>
            </a:fld>
            <a:endParaRPr lang="en-US"/>
          </a:p>
        </p:txBody>
      </p:sp>
    </p:spTree>
    <p:extLst>
      <p:ext uri="{BB962C8B-B14F-4D97-AF65-F5344CB8AC3E}">
        <p14:creationId xmlns:p14="http://schemas.microsoft.com/office/powerpoint/2010/main" val="160266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90</a:t>
            </a:fld>
            <a:endParaRPr lang="en-US"/>
          </a:p>
        </p:txBody>
      </p:sp>
    </p:spTree>
    <p:extLst>
      <p:ext uri="{BB962C8B-B14F-4D97-AF65-F5344CB8AC3E}">
        <p14:creationId xmlns:p14="http://schemas.microsoft.com/office/powerpoint/2010/main" val="4129040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91</a:t>
            </a:fld>
            <a:endParaRPr lang="en-US"/>
          </a:p>
        </p:txBody>
      </p:sp>
    </p:spTree>
    <p:extLst>
      <p:ext uri="{BB962C8B-B14F-4D97-AF65-F5344CB8AC3E}">
        <p14:creationId xmlns:p14="http://schemas.microsoft.com/office/powerpoint/2010/main" val="157958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Alexandre-</a:t>
            </a:r>
            <a:r>
              <a:rPr lang="en-US" altLang="zh-CN" sz="1200" dirty="0" err="1">
                <a:solidFill>
                  <a:schemeClr val="bg1"/>
                </a:solidFill>
                <a:ea typeface="Lato Light" panose="020F0502020204030203" pitchFamily="34" charset="0"/>
                <a:cs typeface="Lato Light" panose="020F0502020204030203" pitchFamily="34" charset="0"/>
              </a:rPr>
              <a:t>Théophile</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Vandermonde</a:t>
            </a:r>
            <a:r>
              <a:rPr lang="en-US" altLang="zh-CN" sz="1200" dirty="0">
                <a:solidFill>
                  <a:schemeClr val="bg1"/>
                </a:solidFill>
                <a:ea typeface="Lato Light" panose="020F0502020204030203" pitchFamily="34" charset="0"/>
                <a:cs typeface="Lato Light" panose="020F0502020204030203" pitchFamily="34" charset="0"/>
              </a:rPr>
              <a:t> publishes paper on the knight problem</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Augustin-Louis </a:t>
            </a:r>
            <a:r>
              <a:rPr lang="en-US" altLang="zh-CN" sz="1200" dirty="0" err="1">
                <a:solidFill>
                  <a:schemeClr val="bg1"/>
                </a:solidFill>
                <a:ea typeface="Lato Light" panose="020F0502020204030203" pitchFamily="34" charset="0"/>
                <a:cs typeface="Lato Light" panose="020F0502020204030203" pitchFamily="34" charset="0"/>
              </a:rPr>
              <a:t>Caunchy</a:t>
            </a:r>
            <a:r>
              <a:rPr lang="en-US" altLang="zh-CN" sz="1200" dirty="0">
                <a:solidFill>
                  <a:schemeClr val="bg1"/>
                </a:solidFill>
                <a:ea typeface="Lato Light" panose="020F0502020204030203" pitchFamily="34" charset="0"/>
                <a:cs typeface="Lato Light" panose="020F0502020204030203" pitchFamily="34" charset="0"/>
              </a:rPr>
              <a:t> &amp; Simon Antoine Jean </a:t>
            </a:r>
            <a:r>
              <a:rPr lang="en-US" altLang="zh-CN" sz="1200" dirty="0" err="1">
                <a:solidFill>
                  <a:schemeClr val="bg1"/>
                </a:solidFill>
                <a:ea typeface="Lato Light" panose="020F0502020204030203" pitchFamily="34" charset="0"/>
                <a:cs typeface="Lato Light" panose="020F0502020204030203" pitchFamily="34" charset="0"/>
              </a:rPr>
              <a:t>L’Huilier</a:t>
            </a:r>
            <a:r>
              <a:rPr lang="en-US" altLang="zh-CN" sz="1200" dirty="0">
                <a:solidFill>
                  <a:schemeClr val="bg1"/>
                </a:solidFill>
                <a:ea typeface="Lato Light" panose="020F0502020204030203" pitchFamily="34" charset="0"/>
                <a:cs typeface="Lato Light" panose="020F0502020204030203" pitchFamily="34" charset="0"/>
              </a:rPr>
              <a:t> used Euler’s formula to begin topology</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Term “graph” introduced in 1878 by James Joseph Sylvester</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First textbox on graph theory written by </a:t>
            </a:r>
            <a:r>
              <a:rPr lang="en-US" altLang="zh-CN" sz="1200" dirty="0" err="1">
                <a:solidFill>
                  <a:schemeClr val="bg1"/>
                </a:solidFill>
                <a:ea typeface="Lato Light" panose="020F0502020204030203" pitchFamily="34" charset="0"/>
                <a:cs typeface="Lato Light" panose="020F0502020204030203" pitchFamily="34" charset="0"/>
              </a:rPr>
              <a:t>Dénes</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Kőnig</a:t>
            </a:r>
            <a:r>
              <a:rPr lang="en-US" altLang="zh-CN" sz="1200" dirty="0">
                <a:solidFill>
                  <a:schemeClr val="bg1"/>
                </a:solidFill>
                <a:ea typeface="Lato Light" panose="020F0502020204030203" pitchFamily="34" charset="0"/>
                <a:cs typeface="Lato Light" panose="020F0502020204030203" pitchFamily="34" charset="0"/>
              </a:rPr>
              <a:t> in 1936</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In 1969, Frank </a:t>
            </a:r>
            <a:r>
              <a:rPr lang="en-US" altLang="zh-CN" sz="1200" dirty="0" err="1">
                <a:solidFill>
                  <a:schemeClr val="bg1"/>
                </a:solidFill>
                <a:ea typeface="Lato Light" panose="020F0502020204030203" pitchFamily="34" charset="0"/>
                <a:cs typeface="Lato Light" panose="020F0502020204030203" pitchFamily="34" charset="0"/>
              </a:rPr>
              <a:t>Harary</a:t>
            </a:r>
            <a:r>
              <a:rPr lang="en-US" altLang="zh-CN" sz="1200" dirty="0">
                <a:solidFill>
                  <a:schemeClr val="bg1"/>
                </a:solidFill>
                <a:ea typeface="Lato Light" panose="020F0502020204030203" pitchFamily="34" charset="0"/>
                <a:cs typeface="Lato Light" panose="020F0502020204030203" pitchFamily="34" charset="0"/>
              </a:rPr>
              <a:t> publishes the “definitive textbook on the subject"</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Knight Problem is finding the sequence of moves of a knight on a chessboard such that the knight visits every square once.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Topology is concerned with the properties of space that are preserved under continuous deformations, such as stretching, twisting, crumpling, and bending, but not tearing or gluing.</a:t>
            </a:r>
          </a:p>
          <a:p>
            <a:endParaRPr lang="en-US" sz="1200" baseline="0" dirty="0">
              <a:latin typeface="Segoe UI" panose="020B0502040204020203" pitchFamily="34" charset="0"/>
              <a:cs typeface="Segoe UI" panose="020B0502040204020203" pitchFamily="34" charset="0"/>
            </a:endParaRPr>
          </a:p>
          <a:p>
            <a:r>
              <a:rPr lang="en-US" sz="1200" baseline="0" dirty="0" err="1">
                <a:latin typeface="Segoe UI" panose="020B0502040204020203" pitchFamily="34" charset="0"/>
                <a:cs typeface="Segoe UI" panose="020B0502040204020203" pitchFamily="34" charset="0"/>
              </a:rPr>
              <a:t>Harary’s</a:t>
            </a:r>
            <a:r>
              <a:rPr lang="en-US" sz="1200" baseline="0" dirty="0">
                <a:latin typeface="Segoe UI" panose="020B0502040204020203" pitchFamily="34" charset="0"/>
                <a:cs typeface="Segoe UI" panose="020B0502040204020203" pitchFamily="34" charset="0"/>
              </a:rPr>
              <a:t> book enabled mathematicians, chemists, electrical engineers, and social scientists to talk to each other</a:t>
            </a:r>
          </a:p>
        </p:txBody>
      </p:sp>
      <p:sp>
        <p:nvSpPr>
          <p:cNvPr id="4" name="Slide Number Placeholder 3"/>
          <p:cNvSpPr>
            <a:spLocks noGrp="1"/>
          </p:cNvSpPr>
          <p:nvPr>
            <p:ph type="sldNum" sz="quarter" idx="5"/>
          </p:nvPr>
        </p:nvSpPr>
        <p:spPr/>
        <p:txBody>
          <a:bodyPr/>
          <a:lstStyle/>
          <a:p>
            <a:fld id="{A1CB3B61-0732-4964-A9F8-279EDDCEBB46}" type="slidenum">
              <a:rPr lang="en-US" smtClean="0"/>
              <a:t>11</a:t>
            </a:fld>
            <a:endParaRPr lang="en-US"/>
          </a:p>
        </p:txBody>
      </p:sp>
    </p:spTree>
    <p:extLst>
      <p:ext uri="{BB962C8B-B14F-4D97-AF65-F5344CB8AC3E}">
        <p14:creationId xmlns:p14="http://schemas.microsoft.com/office/powerpoint/2010/main" val="25032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6 times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DogFoodCon</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TechBash</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CodeMash</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Microsoft Ignite the Tour – Washington DC</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CodeStock</a:t>
            </a:r>
          </a:p>
          <a:p>
            <a:pPr marL="171450" indent="-171450">
              <a:buFont typeface="Arial" panose="020B0604020202020204" pitchFamily="34" charset="0"/>
              <a:buChar char="•"/>
            </a:pPr>
            <a:endParaRPr lang="en-US" sz="1200" b="0" i="0" u="none" baseline="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Tags up next</a:t>
            </a:r>
          </a:p>
        </p:txBody>
      </p:sp>
      <p:sp>
        <p:nvSpPr>
          <p:cNvPr id="4" name="Slide Number Placeholder 3"/>
          <p:cNvSpPr>
            <a:spLocks noGrp="1"/>
          </p:cNvSpPr>
          <p:nvPr>
            <p:ph type="sldNum" sz="quarter" idx="5"/>
          </p:nvPr>
        </p:nvSpPr>
        <p:spPr/>
        <p:txBody>
          <a:bodyPr/>
          <a:lstStyle/>
          <a:p>
            <a:fld id="{A1CB3B61-0732-4964-A9F8-279EDDCEBB46}" type="slidenum">
              <a:rPr lang="en-US" smtClean="0"/>
              <a:t>92</a:t>
            </a:fld>
            <a:endParaRPr lang="en-US"/>
          </a:p>
        </p:txBody>
      </p:sp>
    </p:spTree>
    <p:extLst>
      <p:ext uri="{BB962C8B-B14F-4D97-AF65-F5344CB8AC3E}">
        <p14:creationId xmlns:p14="http://schemas.microsoft.com/office/powerpoint/2010/main" val="15369793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29 tags – lets focus on the Graph Data tag</a:t>
            </a:r>
          </a:p>
        </p:txBody>
      </p:sp>
      <p:sp>
        <p:nvSpPr>
          <p:cNvPr id="4" name="Slide Number Placeholder 3"/>
          <p:cNvSpPr>
            <a:spLocks noGrp="1"/>
          </p:cNvSpPr>
          <p:nvPr>
            <p:ph type="sldNum" sz="quarter" idx="5"/>
          </p:nvPr>
        </p:nvSpPr>
        <p:spPr/>
        <p:txBody>
          <a:bodyPr/>
          <a:lstStyle/>
          <a:p>
            <a:fld id="{A1CB3B61-0732-4964-A9F8-279EDDCEBB46}" type="slidenum">
              <a:rPr lang="en-US" smtClean="0"/>
              <a:t>93</a:t>
            </a:fld>
            <a:endParaRPr lang="en-US"/>
          </a:p>
        </p:txBody>
      </p:sp>
    </p:spTree>
    <p:extLst>
      <p:ext uri="{BB962C8B-B14F-4D97-AF65-F5344CB8AC3E}">
        <p14:creationId xmlns:p14="http://schemas.microsoft.com/office/powerpoint/2010/main" val="2061861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Next – so what talks are tagged as </a:t>
            </a:r>
            <a:r>
              <a:rPr lang="en-US" sz="1200" b="0" i="1" u="none" baseline="0" dirty="0">
                <a:latin typeface="Segoe UI" panose="020B0502040204020203" pitchFamily="34" charset="0"/>
                <a:cs typeface="Segoe UI" panose="020B0502040204020203" pitchFamily="34" charset="0"/>
              </a:rPr>
              <a:t>Graph Data</a:t>
            </a:r>
            <a:r>
              <a:rPr lang="en-US" sz="1200" b="0" i="0" u="none" baseline="0" dirty="0">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5"/>
          </p:nvPr>
        </p:nvSpPr>
        <p:spPr/>
        <p:txBody>
          <a:bodyPr/>
          <a:lstStyle/>
          <a:p>
            <a:fld id="{A1CB3B61-0732-4964-A9F8-279EDDCEBB46}" type="slidenum">
              <a:rPr lang="en-US" smtClean="0"/>
              <a:t>94</a:t>
            </a:fld>
            <a:endParaRPr lang="en-US"/>
          </a:p>
        </p:txBody>
      </p:sp>
    </p:spTree>
    <p:extLst>
      <p:ext uri="{BB962C8B-B14F-4D97-AF65-F5344CB8AC3E}">
        <p14:creationId xmlns:p14="http://schemas.microsoft.com/office/powerpoint/2010/main" val="1205089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Just the edges first</a:t>
            </a:r>
          </a:p>
        </p:txBody>
      </p:sp>
      <p:sp>
        <p:nvSpPr>
          <p:cNvPr id="4" name="Slide Number Placeholder 3"/>
          <p:cNvSpPr>
            <a:spLocks noGrp="1"/>
          </p:cNvSpPr>
          <p:nvPr>
            <p:ph type="sldNum" sz="quarter" idx="5"/>
          </p:nvPr>
        </p:nvSpPr>
        <p:spPr/>
        <p:txBody>
          <a:bodyPr/>
          <a:lstStyle/>
          <a:p>
            <a:fld id="{A1CB3B61-0732-4964-A9F8-279EDDCEBB46}" type="slidenum">
              <a:rPr lang="en-US" smtClean="0"/>
              <a:t>95</a:t>
            </a:fld>
            <a:endParaRPr lang="en-US"/>
          </a:p>
        </p:txBody>
      </p:sp>
    </p:spTree>
    <p:extLst>
      <p:ext uri="{BB962C8B-B14F-4D97-AF65-F5344CB8AC3E}">
        <p14:creationId xmlns:p14="http://schemas.microsoft.com/office/powerpoint/2010/main" val="65470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And now the vertices</a:t>
            </a:r>
          </a:p>
        </p:txBody>
      </p:sp>
      <p:sp>
        <p:nvSpPr>
          <p:cNvPr id="4" name="Slide Number Placeholder 3"/>
          <p:cNvSpPr>
            <a:spLocks noGrp="1"/>
          </p:cNvSpPr>
          <p:nvPr>
            <p:ph type="sldNum" sz="quarter" idx="5"/>
          </p:nvPr>
        </p:nvSpPr>
        <p:spPr/>
        <p:txBody>
          <a:bodyPr/>
          <a:lstStyle/>
          <a:p>
            <a:fld id="{A1CB3B61-0732-4964-A9F8-279EDDCEBB46}" type="slidenum">
              <a:rPr lang="en-US" smtClean="0"/>
              <a:t>96</a:t>
            </a:fld>
            <a:endParaRPr lang="en-US"/>
          </a:p>
        </p:txBody>
      </p:sp>
    </p:spTree>
    <p:extLst>
      <p:ext uri="{BB962C8B-B14F-4D97-AF65-F5344CB8AC3E}">
        <p14:creationId xmlns:p14="http://schemas.microsoft.com/office/powerpoint/2010/main" val="29345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One more walkthrough – where all have I presented in the since 2018</a:t>
            </a:r>
          </a:p>
        </p:txBody>
      </p:sp>
      <p:sp>
        <p:nvSpPr>
          <p:cNvPr id="4" name="Slide Number Placeholder 3"/>
          <p:cNvSpPr>
            <a:spLocks noGrp="1"/>
          </p:cNvSpPr>
          <p:nvPr>
            <p:ph type="sldNum" sz="quarter" idx="5"/>
          </p:nvPr>
        </p:nvSpPr>
        <p:spPr/>
        <p:txBody>
          <a:bodyPr/>
          <a:lstStyle/>
          <a:p>
            <a:fld id="{A1CB3B61-0732-4964-A9F8-279EDDCEBB46}" type="slidenum">
              <a:rPr lang="en-US" smtClean="0"/>
              <a:t>97</a:t>
            </a:fld>
            <a:endParaRPr lang="en-US"/>
          </a:p>
        </p:txBody>
      </p:sp>
    </p:spTree>
    <p:extLst>
      <p:ext uri="{BB962C8B-B14F-4D97-AF65-F5344CB8AC3E}">
        <p14:creationId xmlns:p14="http://schemas.microsoft.com/office/powerpoint/2010/main" val="37921626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Prior to this, we searched against Vertices; now we start our search pattern with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98</a:t>
            </a:fld>
            <a:endParaRPr lang="en-US"/>
          </a:p>
        </p:txBody>
      </p:sp>
    </p:spTree>
    <p:extLst>
      <p:ext uri="{BB962C8B-B14F-4D97-AF65-F5344CB8AC3E}">
        <p14:creationId xmlns:p14="http://schemas.microsoft.com/office/powerpoint/2010/main" val="525714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Because of the data structure; I have another way of look for the same data</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Now let’s see what states I have spoken in</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99</a:t>
            </a:fld>
            <a:endParaRPr lang="en-US"/>
          </a:p>
        </p:txBody>
      </p:sp>
    </p:spTree>
    <p:extLst>
      <p:ext uri="{BB962C8B-B14F-4D97-AF65-F5344CB8AC3E}">
        <p14:creationId xmlns:p14="http://schemas.microsoft.com/office/powerpoint/2010/main" val="3840080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Alabama</a:t>
            </a:r>
          </a:p>
          <a:p>
            <a:r>
              <a:rPr lang="en-US" sz="1200" b="0" i="0" u="none" baseline="0" dirty="0">
                <a:latin typeface="Segoe UI" panose="020B0502040204020203" pitchFamily="34" charset="0"/>
                <a:cs typeface="Segoe UI" panose="020B0502040204020203" pitchFamily="34" charset="0"/>
              </a:rPr>
              <a:t>Arkansas</a:t>
            </a:r>
          </a:p>
          <a:p>
            <a:r>
              <a:rPr lang="en-US" sz="1200" b="0" i="0" u="none" baseline="0" dirty="0">
                <a:latin typeface="Segoe UI" panose="020B0502040204020203" pitchFamily="34" charset="0"/>
                <a:cs typeface="Segoe UI" panose="020B0502040204020203" pitchFamily="34" charset="0"/>
              </a:rPr>
              <a:t>Florida</a:t>
            </a:r>
          </a:p>
          <a:p>
            <a:r>
              <a:rPr lang="en-US" sz="1200" b="0" i="0" u="none" baseline="0" dirty="0">
                <a:latin typeface="Segoe UI" panose="020B0502040204020203" pitchFamily="34" charset="0"/>
                <a:cs typeface="Segoe UI" panose="020B0502040204020203" pitchFamily="34" charset="0"/>
              </a:rPr>
              <a:t>Georgia</a:t>
            </a:r>
          </a:p>
          <a:p>
            <a:r>
              <a:rPr lang="en-US" sz="1200" b="0" i="0" u="none" baseline="0" dirty="0">
                <a:latin typeface="Segoe UI" panose="020B0502040204020203" pitchFamily="34" charset="0"/>
                <a:cs typeface="Segoe UI" panose="020B0502040204020203" pitchFamily="34" charset="0"/>
              </a:rPr>
              <a:t>Indiana</a:t>
            </a:r>
          </a:p>
          <a:p>
            <a:r>
              <a:rPr lang="en-US" sz="1200" b="0" i="0" u="none" baseline="0" dirty="0">
                <a:latin typeface="Segoe UI" panose="020B0502040204020203" pitchFamily="34" charset="0"/>
                <a:cs typeface="Segoe UI" panose="020B0502040204020203" pitchFamily="34" charset="0"/>
              </a:rPr>
              <a:t>Iowa</a:t>
            </a:r>
          </a:p>
          <a:p>
            <a:r>
              <a:rPr lang="en-US" sz="1200" b="0" i="0" u="none" baseline="0" dirty="0">
                <a:latin typeface="Segoe UI" panose="020B0502040204020203" pitchFamily="34" charset="0"/>
                <a:cs typeface="Segoe UI" panose="020B0502040204020203" pitchFamily="34" charset="0"/>
              </a:rPr>
              <a:t>Kentucky</a:t>
            </a:r>
          </a:p>
          <a:p>
            <a:r>
              <a:rPr lang="en-US" sz="1200" b="0" i="0" u="none" baseline="0" dirty="0">
                <a:latin typeface="Segoe UI" panose="020B0502040204020203" pitchFamily="34" charset="0"/>
                <a:cs typeface="Segoe UI" panose="020B0502040204020203" pitchFamily="34" charset="0"/>
              </a:rPr>
              <a:t>Michigan</a:t>
            </a:r>
          </a:p>
          <a:p>
            <a:r>
              <a:rPr lang="en-US" sz="1200" b="0" i="0" u="none" baseline="0" dirty="0">
                <a:latin typeface="Segoe UI" panose="020B0502040204020203" pitchFamily="34" charset="0"/>
                <a:cs typeface="Segoe UI" panose="020B0502040204020203" pitchFamily="34" charset="0"/>
              </a:rPr>
              <a:t>Nebraska</a:t>
            </a:r>
          </a:p>
          <a:p>
            <a:r>
              <a:rPr lang="en-US" sz="1200" b="0" i="0" u="none" baseline="0" dirty="0">
                <a:latin typeface="Segoe UI" panose="020B0502040204020203" pitchFamily="34" charset="0"/>
                <a:cs typeface="Segoe UI" panose="020B0502040204020203" pitchFamily="34" charset="0"/>
              </a:rPr>
              <a:t>Ohio</a:t>
            </a:r>
          </a:p>
          <a:p>
            <a:r>
              <a:rPr lang="en-US" sz="1200" b="0" i="0" u="none" baseline="0" dirty="0">
                <a:latin typeface="Segoe UI" panose="020B0502040204020203" pitchFamily="34" charset="0"/>
                <a:cs typeface="Segoe UI" panose="020B0502040204020203" pitchFamily="34" charset="0"/>
              </a:rPr>
              <a:t>Pennsylvania</a:t>
            </a:r>
          </a:p>
          <a:p>
            <a:r>
              <a:rPr lang="en-US" sz="1200" b="0" i="0" u="none" baseline="0" dirty="0">
                <a:latin typeface="Segoe UI" panose="020B0502040204020203" pitchFamily="34" charset="0"/>
                <a:cs typeface="Segoe UI" panose="020B0502040204020203" pitchFamily="34" charset="0"/>
              </a:rPr>
              <a:t>Tennessee</a:t>
            </a:r>
          </a:p>
          <a:p>
            <a:r>
              <a:rPr lang="en-US" sz="1200" b="0" i="0" u="none" baseline="0" dirty="0">
                <a:latin typeface="Segoe UI" panose="020B0502040204020203" pitchFamily="34" charset="0"/>
                <a:cs typeface="Segoe UI" panose="020B0502040204020203" pitchFamily="34" charset="0"/>
              </a:rPr>
              <a:t>Washington, DC</a:t>
            </a:r>
          </a:p>
        </p:txBody>
      </p:sp>
      <p:sp>
        <p:nvSpPr>
          <p:cNvPr id="4" name="Slide Number Placeholder 3"/>
          <p:cNvSpPr>
            <a:spLocks noGrp="1"/>
          </p:cNvSpPr>
          <p:nvPr>
            <p:ph type="sldNum" sz="quarter" idx="5"/>
          </p:nvPr>
        </p:nvSpPr>
        <p:spPr/>
        <p:txBody>
          <a:bodyPr/>
          <a:lstStyle/>
          <a:p>
            <a:fld id="{A1CB3B61-0732-4964-A9F8-279EDDCEBB46}" type="slidenum">
              <a:rPr lang="en-US" smtClean="0"/>
              <a:t>100</a:t>
            </a:fld>
            <a:endParaRPr lang="en-US"/>
          </a:p>
        </p:txBody>
      </p:sp>
    </p:spTree>
    <p:extLst>
      <p:ext uri="{BB962C8B-B14F-4D97-AF65-F5344CB8AC3E}">
        <p14:creationId xmlns:p14="http://schemas.microsoft.com/office/powerpoint/2010/main" val="1948101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In math, a graph is a structure amounting to a set of objects in which some pairs of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Theory gets it start from Leonard Euler's solution of a problem relating to the geometry of position - the 7 bridges of </a:t>
            </a:r>
            <a:r>
              <a:rPr lang="en-US" sz="1200" baseline="0" dirty="0" err="1">
                <a:latin typeface="Segoe UI" panose="020B0502040204020203" pitchFamily="34" charset="0"/>
                <a:cs typeface="Segoe UI" panose="020B0502040204020203" pitchFamily="34" charset="0"/>
              </a:rPr>
              <a:t>Königsberg</a:t>
            </a:r>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 regards to data, graphs are a collection of vertices (the objects) and edges (the relationships)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A graph database is a database that uses graph structure to represent and store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Azure Cosmos DB is a fully managed database service with turnkey global distribution and transparent multi-master replication.  Get single-digit millisecond read and write </a:t>
            </a:r>
            <a:r>
              <a:rPr lang="en-US" sz="1200" baseline="0" dirty="0" err="1">
                <a:latin typeface="Segoe UI" panose="020B0502040204020203" pitchFamily="34" charset="0"/>
                <a:cs typeface="Segoe UI" panose="020B0502040204020203" pitchFamily="34" charset="0"/>
              </a:rPr>
              <a:t>latenices</a:t>
            </a:r>
            <a:r>
              <a:rPr lang="en-US" sz="1200" baseline="0" dirty="0">
                <a:latin typeface="Segoe UI" panose="020B0502040204020203" pitchFamily="34" charset="0"/>
                <a:cs typeface="Segoe UI" panose="020B0502040204020203" pitchFamily="34" charset="0"/>
              </a:rPr>
              <a:t> at the 99th percentile, automatic and elastic scaling of throughput and storage worldwide, 99.999-percent high availability, and five well-defined </a:t>
            </a:r>
            <a:r>
              <a:rPr lang="en-US" sz="1200" baseline="0" dirty="0" err="1">
                <a:latin typeface="Segoe UI" panose="020B0502040204020203" pitchFamily="34" charset="0"/>
                <a:cs typeface="Segoe UI" panose="020B0502040204020203" pitchFamily="34" charset="0"/>
              </a:rPr>
              <a:t>conistency</a:t>
            </a:r>
            <a:r>
              <a:rPr lang="en-US" sz="1200" baseline="0" dirty="0">
                <a:latin typeface="Segoe UI" panose="020B0502040204020203" pitchFamily="34" charset="0"/>
                <a:cs typeface="Segoe UI" panose="020B0502040204020203" pitchFamily="34" charset="0"/>
              </a:rPr>
              <a:t> choices.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databases offer lots of benefits over relational databases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Shema management</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Table alterations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Costly writes against multiple tables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Multiple JOIN operations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Complex read queries</a:t>
            </a:r>
            <a:endParaRPr lang="en-US" sz="1200" b="1" i="0" u="sng" baseline="0" dirty="0">
              <a:latin typeface="Segoe UI" panose="020B0502040204020203" pitchFamily="34" charset="0"/>
              <a:cs typeface="Segoe UI" panose="020B0502040204020203" pitchFamily="34" charset="0"/>
            </a:endParaRP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101</a:t>
            </a:fld>
            <a:endParaRPr lang="en-US"/>
          </a:p>
        </p:txBody>
      </p:sp>
    </p:spTree>
    <p:extLst>
      <p:ext uri="{BB962C8B-B14F-4D97-AF65-F5344CB8AC3E}">
        <p14:creationId xmlns:p14="http://schemas.microsoft.com/office/powerpoint/2010/main" val="71046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latin typeface="Segoe UI" panose="020B0502040204020203" pitchFamily="34" charset="0"/>
                <a:cs typeface="Segoe UI" panose="020B0502040204020203" pitchFamily="34" charset="0"/>
              </a:rPr>
              <a:t>Linguistics:</a:t>
            </a:r>
            <a:r>
              <a:rPr lang="en-US" sz="1200" b="0" baseline="0" dirty="0">
                <a:latin typeface="Segoe UI" panose="020B0502040204020203" pitchFamily="34" charset="0"/>
                <a:cs typeface="Segoe UI" panose="020B0502040204020203" pitchFamily="34" charset="0"/>
              </a:rPr>
              <a:t>  Graph-theoretic methods, in various forms, have proven particularly useful in linguistics, since natural language often lends itself well to discrete structure.  Contemporary approaches such as head-driven phrase structure grammar model the syntax of natural language using typed feature structures, which are directed acyclic graphs.  Within lexical semantics, especially as applied to computers, modeling word meaning is easier when a given word is understood in terms of related words; semantic networks are therefor in computational linguistics.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Physics and Chemistry:</a:t>
            </a:r>
            <a:r>
              <a:rPr lang="en-US" sz="1200" b="0" baseline="0" dirty="0">
                <a:latin typeface="Segoe UI" panose="020B0502040204020203" pitchFamily="34" charset="0"/>
                <a:cs typeface="Segoe UI" panose="020B0502040204020203" pitchFamily="34" charset="0"/>
              </a:rPr>
              <a:t>  Graph theory is used to study molecules in chemistry and physics.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Social Sciences:</a:t>
            </a:r>
            <a:r>
              <a:rPr lang="en-US" sz="1200" b="0" baseline="0" dirty="0">
                <a:latin typeface="Segoe UI" panose="020B0502040204020203" pitchFamily="34" charset="0"/>
                <a:cs typeface="Segoe UI" panose="020B0502040204020203" pitchFamily="34" charset="0"/>
              </a:rPr>
              <a:t>  Graph theory is used widely in sociology as a way to measure actors’ prestige or to explore rumor spreading, notably through the use of social network analysis software.  Acquaintanceship and friendship graphs describe whether people know each other.  Influence graphs model whether certain people can influence the behavior of others.  Collaboration graphs model whether two people work together in a particular way, such as acting in a movie together.</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Biology: </a:t>
            </a:r>
            <a:r>
              <a:rPr lang="en-US" sz="1200" b="0" baseline="0" dirty="0">
                <a:latin typeface="Segoe UI" panose="020B0502040204020203" pitchFamily="34" charset="0"/>
                <a:cs typeface="Segoe UI" panose="020B0502040204020203" pitchFamily="34" charset="0"/>
              </a:rPr>
              <a:t>Graph theory is useful in biology and conservation efforts where a vertex can represent regions where certain species exist (or inhabit) and the edges represent migration paths or movements between the regions.  This information is important when looking at breeding patterns or tracking the spread of disease, parasites, or how changes to the movement can affect other species.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Computer Science:</a:t>
            </a:r>
            <a:r>
              <a:rPr lang="en-US" sz="1200" b="0" baseline="0" dirty="0">
                <a:latin typeface="Segoe UI" panose="020B0502040204020203" pitchFamily="34" charset="0"/>
                <a:cs typeface="Segoe UI" panose="020B0502040204020203" pitchFamily="34" charset="0"/>
              </a:rPr>
              <a:t>  Graphs are used to represent networks of communications, data organization, computational devices, the flow of computation, etc.  For instance, the link structure of a website can be represented by a directed graph, in which the vertices represent web pages and directed edges represent links from one page to another.  A similar approach can be taken to problems in social media, travel, biology, computer chip design, mapping the progression of neuro-degenerative diseases, and many other fields.</a:t>
            </a:r>
            <a:endParaRPr lang="en-US" sz="1200" b="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12</a:t>
            </a:fld>
            <a:endParaRPr lang="en-US"/>
          </a:p>
        </p:txBody>
      </p:sp>
    </p:spTree>
    <p:extLst>
      <p:ext uri="{BB962C8B-B14F-4D97-AF65-F5344CB8AC3E}">
        <p14:creationId xmlns:p14="http://schemas.microsoft.com/office/powerpoint/2010/main" val="251895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2F-C661-40B0-BC87-B1F963B77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CB9ED-0A8A-410F-9101-5B8081A76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08ABE8E-EFCB-41A1-B499-655C05744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6420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387-509C-4A51-BC7C-BF49874E2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9CA06C-529F-442C-A94B-6A439AB9A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E7DD6E2-2901-40B5-AA6C-72C6496B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04039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BABAA-ED7A-477B-98D1-6AF63C5EB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56463-5B0B-4854-92D8-018294E7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1F674A0-592E-41CC-A07F-57A833B73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4394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8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6363854" y="923636"/>
            <a:ext cx="5264728" cy="3638839"/>
          </a:xfrm>
        </p:spPr>
        <p:txBody>
          <a:bodyPr anchor="t"/>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6363854" y="4589463"/>
            <a:ext cx="52647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3021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0020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95A-AFFC-4B69-B0E9-CD357406C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57D23-0AE4-40EF-9CF5-5772B3E76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7EE7E7D9-1391-4F9E-A279-A76B146CD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541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Footer Placeholder 4">
            <a:extLst>
              <a:ext uri="{FF2B5EF4-FFF2-40B4-BE49-F238E27FC236}">
                <a16:creationId xmlns:a16="http://schemas.microsoft.com/office/drawing/2014/main" id="{BB4C19A6-1DD3-45B4-834C-53CE0C2AD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382127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3BF-9D1D-447B-8397-7A1997E9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3C7B9-ED9B-4313-A99D-B8D053A81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15BEA9-E254-46C4-A29A-C99E1DC63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CB9003B-1E41-4FD5-933E-5FEFFD2AB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950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F976-53DA-4449-953F-F00513FCD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31F1-8F8A-42DB-8D35-0AE297817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58-9124-4628-875B-DBB3EC6DD6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78FDF-FFE7-48B2-85C4-1FF9B0EA3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36FF-1067-4824-9293-8DEBDF82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129001D-4A27-40DA-BAC9-31CDCEDCBC0A}"/>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41026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83E-3B76-4087-A6AC-E4C509C67099}"/>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EB6721C1-97C5-49B0-A738-98C90E9A9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7664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486FDD-6854-4516-8FD0-C1571B3E2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8758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5508-1F95-41B7-BA5B-19E366933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6D5E7-C18E-4236-AFAA-452BE19BC5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26E61-F5E8-4DC3-A224-4B0B58F3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531A9C2-0E51-4E66-979A-3FC721F7A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9082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FD9-61C6-49FD-AE14-CCC67376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9E17DE-15C7-4BBF-B504-6B011B893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0D7F17-6E87-4FC2-B486-0E11BE399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27B3DD0-CC55-4A4F-A074-59E8DC34B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5738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TextBox 10">
            <a:extLst>
              <a:ext uri="{FF2B5EF4-FFF2-40B4-BE49-F238E27FC236}">
                <a16:creationId xmlns:a16="http://schemas.microsoft.com/office/drawing/2014/main" id="{F9057B6E-D10D-4C95-934B-5BBD8F9911EA}"/>
              </a:ext>
            </a:extLst>
          </p:cNvPr>
          <p:cNvSpPr txBox="1"/>
          <p:nvPr userDrawn="1"/>
        </p:nvSpPr>
        <p:spPr>
          <a:xfrm>
            <a:off x="4091709" y="6381463"/>
            <a:ext cx="40085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CDCDCD"/>
                </a:solidFill>
              </a:rPr>
              <a:t>Graphing Your Way Through the Cosmos</a:t>
            </a:r>
          </a:p>
        </p:txBody>
      </p:sp>
    </p:spTree>
    <p:extLst>
      <p:ext uri="{BB962C8B-B14F-4D97-AF65-F5344CB8AC3E}">
        <p14:creationId xmlns:p14="http://schemas.microsoft.com/office/powerpoint/2010/main" val="421390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4273186"/>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678479"/>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png"/><Relationship Id="rId1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3.sv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41.png"/><Relationship Id="rId9" Type="http://schemas.openxmlformats.org/officeDocument/2006/relationships/image" Target="../media/image61.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128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3" name="Picture 2" descr="7 Bridges of Königsberg">
            <a:extLst>
              <a:ext uri="{FF2B5EF4-FFF2-40B4-BE49-F238E27FC236}">
                <a16:creationId xmlns:a16="http://schemas.microsoft.com/office/drawing/2014/main" id="{9A711110-D4D5-4CF4-968D-EC47F5EAB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0" y="1577614"/>
            <a:ext cx="6920342" cy="4714875"/>
          </a:xfrm>
          <a:prstGeom prst="rect">
            <a:avLst/>
          </a:prstGeom>
        </p:spPr>
      </p:pic>
      <p:sp>
        <p:nvSpPr>
          <p:cNvPr id="5" name="Rectangle 4">
            <a:extLst>
              <a:ext uri="{FF2B5EF4-FFF2-40B4-BE49-F238E27FC236}">
                <a16:creationId xmlns:a16="http://schemas.microsoft.com/office/drawing/2014/main" id="{BD0E0C7B-A6E3-4B27-A937-C42B73EB0C48}"/>
              </a:ext>
            </a:extLst>
          </p:cNvPr>
          <p:cNvSpPr/>
          <p:nvPr/>
        </p:nvSpPr>
        <p:spPr>
          <a:xfrm>
            <a:off x="7505089" y="1690688"/>
            <a:ext cx="4534907" cy="1569660"/>
          </a:xfrm>
          <a:prstGeom prst="rect">
            <a:avLst/>
          </a:prstGeom>
        </p:spPr>
        <p:txBody>
          <a:bodyPr wrap="square">
            <a:spAutoFit/>
          </a:bodyPr>
          <a:lstStyle/>
          <a:p>
            <a:r>
              <a:rPr lang="en-US" sz="3200" dirty="0" err="1">
                <a:solidFill>
                  <a:schemeClr val="bg1"/>
                </a:solidFill>
              </a:rPr>
              <a:t>Solutio</a:t>
            </a:r>
            <a:r>
              <a:rPr lang="en-US" sz="3200" dirty="0">
                <a:solidFill>
                  <a:schemeClr val="bg1"/>
                </a:solidFill>
              </a:rPr>
              <a:t> </a:t>
            </a:r>
            <a:r>
              <a:rPr lang="en-US" sz="3200" dirty="0" err="1">
                <a:solidFill>
                  <a:schemeClr val="bg1"/>
                </a:solidFill>
              </a:rPr>
              <a:t>problematis</a:t>
            </a:r>
            <a:r>
              <a:rPr lang="en-US" sz="3200" dirty="0">
                <a:solidFill>
                  <a:schemeClr val="bg1"/>
                </a:solidFill>
              </a:rPr>
              <a:t> ad </a:t>
            </a:r>
            <a:r>
              <a:rPr lang="en-US" sz="3200" dirty="0" err="1">
                <a:solidFill>
                  <a:schemeClr val="bg1"/>
                </a:solidFill>
              </a:rPr>
              <a:t>geometriam</a:t>
            </a:r>
            <a:r>
              <a:rPr lang="en-US" sz="3200" dirty="0">
                <a:solidFill>
                  <a:schemeClr val="bg1"/>
                </a:solidFill>
              </a:rPr>
              <a:t> situs </a:t>
            </a:r>
            <a:r>
              <a:rPr lang="en-US" sz="3200" dirty="0" err="1">
                <a:solidFill>
                  <a:schemeClr val="bg1"/>
                </a:solidFill>
              </a:rPr>
              <a:t>pertinentis</a:t>
            </a:r>
            <a:endParaRPr lang="en-US" sz="3200" dirty="0">
              <a:solidFill>
                <a:schemeClr val="bg1"/>
              </a:solidFill>
            </a:endParaRPr>
          </a:p>
        </p:txBody>
      </p:sp>
      <p:sp>
        <p:nvSpPr>
          <p:cNvPr id="12" name="Rectangle 11">
            <a:extLst>
              <a:ext uri="{FF2B5EF4-FFF2-40B4-BE49-F238E27FC236}">
                <a16:creationId xmlns:a16="http://schemas.microsoft.com/office/drawing/2014/main" id="{DBAF3AAC-2B79-4052-A057-9DF1FD68AA83}"/>
              </a:ext>
            </a:extLst>
          </p:cNvPr>
          <p:cNvSpPr/>
          <p:nvPr/>
        </p:nvSpPr>
        <p:spPr>
          <a:xfrm>
            <a:off x="7505088" y="4206580"/>
            <a:ext cx="4534907" cy="1569660"/>
          </a:xfrm>
          <a:prstGeom prst="rect">
            <a:avLst/>
          </a:prstGeom>
        </p:spPr>
        <p:txBody>
          <a:bodyPr wrap="square">
            <a:spAutoFit/>
          </a:bodyPr>
          <a:lstStyle/>
          <a:p>
            <a:r>
              <a:rPr lang="en-US" sz="3200" dirty="0">
                <a:solidFill>
                  <a:schemeClr val="bg1"/>
                </a:solidFill>
              </a:rPr>
              <a:t>The solution of a problem relating to the geometry of position</a:t>
            </a:r>
          </a:p>
        </p:txBody>
      </p:sp>
    </p:spTree>
    <p:extLst>
      <p:ext uri="{BB962C8B-B14F-4D97-AF65-F5344CB8AC3E}">
        <p14:creationId xmlns:p14="http://schemas.microsoft.com/office/powerpoint/2010/main" val="10849379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states have I been scheduled in?</a:t>
            </a:r>
          </a:p>
        </p:txBody>
      </p:sp>
      <p:pic>
        <p:nvPicPr>
          <p:cNvPr id="4" name="Picture 3">
            <a:extLst>
              <a:ext uri="{FF2B5EF4-FFF2-40B4-BE49-F238E27FC236}">
                <a16:creationId xmlns:a16="http://schemas.microsoft.com/office/drawing/2014/main" id="{5370E40C-FBA3-4206-82F4-01266156C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5" name="Rectangle 4">
            <a:extLst>
              <a:ext uri="{FF2B5EF4-FFF2-40B4-BE49-F238E27FC236}">
                <a16:creationId xmlns:a16="http://schemas.microsoft.com/office/drawing/2014/main" id="{36960043-EB20-47D0-BE23-0BDDD7DA7EFD}"/>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stateLocation</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7269234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Wrapping Up</a:t>
            </a:r>
            <a:endParaRPr lang="en-US" sz="3100" dirty="0">
              <a:solidFill>
                <a:srgbClr val="FE6D31"/>
              </a:solidFill>
            </a:endParaRP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428033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Graphs – set of objects in which pairs are in some sense related</a:t>
            </a:r>
          </a:p>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 Theory – Starts with the 7 bridges of </a:t>
            </a:r>
            <a:r>
              <a:rPr lang="en-US" sz="2700" dirty="0" err="1">
                <a:solidFill>
                  <a:srgbClr val="F9F9F9"/>
                </a:solidFill>
              </a:rPr>
              <a:t>Königsberg</a:t>
            </a:r>
            <a:endParaRPr lang="en-US" sz="2700" dirty="0">
              <a:solidFill>
                <a:srgbClr val="F9F9F9"/>
              </a:solidFill>
            </a:endParaRP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databases – use graph structure to represent and store data</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Azure Cosmos DB – globally distributed, multi-model database service</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vs Relational – lots of benefits that make graph database worth a look</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Traversal – Navigating graph data using patterns</a:t>
            </a:r>
          </a:p>
        </p:txBody>
      </p:sp>
    </p:spTree>
    <p:extLst>
      <p:ext uri="{BB962C8B-B14F-4D97-AF65-F5344CB8AC3E}">
        <p14:creationId xmlns:p14="http://schemas.microsoft.com/office/powerpoint/2010/main" val="11001555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a:xfrm>
            <a:off x="6363854" y="923637"/>
            <a:ext cx="5264728" cy="990224"/>
          </a:xfrm>
        </p:spPr>
        <p:txBody>
          <a:bodyPr/>
          <a:lstStyle/>
          <a:p>
            <a:pPr algn="ctr"/>
            <a:r>
              <a:rPr lang="en-US" dirty="0"/>
              <a:t>Thank You!</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448915" y="1928813"/>
            <a:ext cx="5264728" cy="431615"/>
          </a:xfrm>
        </p:spPr>
        <p:txBody>
          <a:bodyPr/>
          <a:lstStyle/>
          <a:p>
            <a:r>
              <a:rPr lang="en-US" dirty="0"/>
              <a:t>Graphing Your Way Through the Cosmos</a:t>
            </a:r>
          </a:p>
        </p:txBody>
      </p:sp>
      <p:sp>
        <p:nvSpPr>
          <p:cNvPr id="5" name="Content Placeholder 2">
            <a:extLst>
              <a:ext uri="{FF2B5EF4-FFF2-40B4-BE49-F238E27FC236}">
                <a16:creationId xmlns:a16="http://schemas.microsoft.com/office/drawing/2014/main" id="{318DC262-5D28-4924-89D8-6ACEC2B1466C}"/>
              </a:ext>
            </a:extLst>
          </p:cNvPr>
          <p:cNvSpPr txBox="1">
            <a:spLocks/>
          </p:cNvSpPr>
          <p:nvPr/>
        </p:nvSpPr>
        <p:spPr>
          <a:xfrm>
            <a:off x="5979343" y="2473915"/>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86BC02B9-01E8-42BF-845C-EDE2FD6DE25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66718" y="2584752"/>
            <a:ext cx="489978" cy="450483"/>
          </a:xfrm>
          <a:prstGeom prst="rect">
            <a:avLst/>
          </a:prstGeom>
        </p:spPr>
      </p:pic>
      <p:pic>
        <p:nvPicPr>
          <p:cNvPr id="9" name="Picture 8">
            <a:extLst>
              <a:ext uri="{FF2B5EF4-FFF2-40B4-BE49-F238E27FC236}">
                <a16:creationId xmlns:a16="http://schemas.microsoft.com/office/drawing/2014/main" id="{900687A8-36DB-4150-80AA-A4C3D7BF7DD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270826"/>
            <a:ext cx="480742" cy="480742"/>
          </a:xfrm>
          <a:prstGeom prst="rect">
            <a:avLst/>
          </a:prstGeom>
        </p:spPr>
      </p:pic>
      <p:pic>
        <p:nvPicPr>
          <p:cNvPr id="11" name="Picture 10">
            <a:extLst>
              <a:ext uri="{FF2B5EF4-FFF2-40B4-BE49-F238E27FC236}">
                <a16:creationId xmlns:a16="http://schemas.microsoft.com/office/drawing/2014/main" id="{B87F2C6F-619F-4A2C-B794-2742DC0A268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847102"/>
            <a:ext cx="489978" cy="489978"/>
          </a:xfrm>
          <a:prstGeom prst="rect">
            <a:avLst/>
          </a:prstGeom>
        </p:spPr>
      </p:pic>
      <p:pic>
        <p:nvPicPr>
          <p:cNvPr id="13" name="Picture 12">
            <a:extLst>
              <a:ext uri="{FF2B5EF4-FFF2-40B4-BE49-F238E27FC236}">
                <a16:creationId xmlns:a16="http://schemas.microsoft.com/office/drawing/2014/main" id="{473FEA46-30A3-41B7-B24B-65C9EBB69DE0}"/>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4563435"/>
            <a:ext cx="480742" cy="480742"/>
          </a:xfrm>
          <a:prstGeom prst="rect">
            <a:avLst/>
          </a:prstGeom>
        </p:spPr>
      </p:pic>
      <p:pic>
        <p:nvPicPr>
          <p:cNvPr id="15" name="Picture 14">
            <a:extLst>
              <a:ext uri="{FF2B5EF4-FFF2-40B4-BE49-F238E27FC236}">
                <a16:creationId xmlns:a16="http://schemas.microsoft.com/office/drawing/2014/main" id="{02BF08C8-2E10-4711-A403-AE2B05AC753F}"/>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8879" y="5201555"/>
            <a:ext cx="445655" cy="445655"/>
          </a:xfrm>
          <a:prstGeom prst="rect">
            <a:avLst/>
          </a:prstGeom>
        </p:spPr>
      </p:pic>
    </p:spTree>
    <p:extLst>
      <p:ext uri="{BB962C8B-B14F-4D97-AF65-F5344CB8AC3E}">
        <p14:creationId xmlns:p14="http://schemas.microsoft.com/office/powerpoint/2010/main" val="221700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8" name="Picture 7">
            <a:extLst>
              <a:ext uri="{FF2B5EF4-FFF2-40B4-BE49-F238E27FC236}">
                <a16:creationId xmlns:a16="http://schemas.microsoft.com/office/drawing/2014/main" id="{E25D18E4-44A4-46B9-BBCC-C832F2B5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32" y="1413442"/>
            <a:ext cx="1943100" cy="2362200"/>
          </a:xfrm>
          <a:prstGeom prst="rect">
            <a:avLst/>
          </a:prstGeom>
        </p:spPr>
      </p:pic>
      <p:pic>
        <p:nvPicPr>
          <p:cNvPr id="10" name="Picture 9">
            <a:extLst>
              <a:ext uri="{FF2B5EF4-FFF2-40B4-BE49-F238E27FC236}">
                <a16:creationId xmlns:a16="http://schemas.microsoft.com/office/drawing/2014/main" id="{EA88C04E-75BE-406A-893F-01E7ADB9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54" y="1413442"/>
            <a:ext cx="1704680" cy="2362200"/>
          </a:xfrm>
          <a:prstGeom prst="rect">
            <a:avLst/>
          </a:prstGeom>
        </p:spPr>
      </p:pic>
      <p:pic>
        <p:nvPicPr>
          <p:cNvPr id="13" name="Picture 12">
            <a:extLst>
              <a:ext uri="{FF2B5EF4-FFF2-40B4-BE49-F238E27FC236}">
                <a16:creationId xmlns:a16="http://schemas.microsoft.com/office/drawing/2014/main" id="{68196469-F39D-4696-8FAF-E8CC1A5AF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13" y="1413442"/>
            <a:ext cx="2010469" cy="2377865"/>
          </a:xfrm>
          <a:prstGeom prst="rect">
            <a:avLst/>
          </a:prstGeom>
        </p:spPr>
      </p:pic>
      <p:pic>
        <p:nvPicPr>
          <p:cNvPr id="17" name="Picture 16">
            <a:extLst>
              <a:ext uri="{FF2B5EF4-FFF2-40B4-BE49-F238E27FC236}">
                <a16:creationId xmlns:a16="http://schemas.microsoft.com/office/drawing/2014/main" id="{50007B06-F70A-479A-B8C9-C4CF035D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42" y="3880659"/>
            <a:ext cx="1704680" cy="2375861"/>
          </a:xfrm>
          <a:prstGeom prst="rect">
            <a:avLst/>
          </a:prstGeom>
        </p:spPr>
      </p:pic>
      <p:pic>
        <p:nvPicPr>
          <p:cNvPr id="19" name="Picture 18">
            <a:extLst>
              <a:ext uri="{FF2B5EF4-FFF2-40B4-BE49-F238E27FC236}">
                <a16:creationId xmlns:a16="http://schemas.microsoft.com/office/drawing/2014/main" id="{F96FC45D-0578-4392-B7AE-718DEEF85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54" y="3896324"/>
            <a:ext cx="1847892" cy="2375861"/>
          </a:xfrm>
          <a:prstGeom prst="rect">
            <a:avLst/>
          </a:prstGeom>
        </p:spPr>
      </p:pic>
      <p:pic>
        <p:nvPicPr>
          <p:cNvPr id="21" name="Picture 20">
            <a:extLst>
              <a:ext uri="{FF2B5EF4-FFF2-40B4-BE49-F238E27FC236}">
                <a16:creationId xmlns:a16="http://schemas.microsoft.com/office/drawing/2014/main" id="{5F1C957E-A3D7-43E8-9FA4-5CF235FE5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159" y="3997626"/>
            <a:ext cx="1854979" cy="2362200"/>
          </a:xfrm>
          <a:prstGeom prst="rect">
            <a:avLst/>
          </a:prstGeom>
        </p:spPr>
      </p:pic>
    </p:spTree>
    <p:extLst>
      <p:ext uri="{BB962C8B-B14F-4D97-AF65-F5344CB8AC3E}">
        <p14:creationId xmlns:p14="http://schemas.microsoft.com/office/powerpoint/2010/main" val="188589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Application of </a:t>
            </a:r>
            <a:r>
              <a:rPr lang="en-US" dirty="0">
                <a:solidFill>
                  <a:srgbClr val="FE6D31"/>
                </a:solidFill>
              </a:rPr>
              <a:t>Graph Theory</a:t>
            </a:r>
            <a:endParaRPr lang="en-US" dirty="0"/>
          </a:p>
        </p:txBody>
      </p:sp>
      <p:sp>
        <p:nvSpPr>
          <p:cNvPr id="3" name="Rectangle: Rounded Corners 2">
            <a:extLst>
              <a:ext uri="{FF2B5EF4-FFF2-40B4-BE49-F238E27FC236}">
                <a16:creationId xmlns:a16="http://schemas.microsoft.com/office/drawing/2014/main" id="{0B76A4E9-2869-43CD-A5E1-4352BAC9C9B9}"/>
              </a:ext>
            </a:extLst>
          </p:cNvPr>
          <p:cNvSpPr/>
          <p:nvPr/>
        </p:nvSpPr>
        <p:spPr>
          <a:xfrm>
            <a:off x="505609"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Linguistics</a:t>
            </a:r>
          </a:p>
        </p:txBody>
      </p:sp>
      <p:sp>
        <p:nvSpPr>
          <p:cNvPr id="11" name="Rectangle: Rounded Corners 10">
            <a:extLst>
              <a:ext uri="{FF2B5EF4-FFF2-40B4-BE49-F238E27FC236}">
                <a16:creationId xmlns:a16="http://schemas.microsoft.com/office/drawing/2014/main" id="{EA1FE78B-06E1-4EF7-8FB6-40E66B3A4193}"/>
              </a:ext>
            </a:extLst>
          </p:cNvPr>
          <p:cNvSpPr/>
          <p:nvPr/>
        </p:nvSpPr>
        <p:spPr>
          <a:xfrm>
            <a:off x="4536141"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Physics and Chemistry</a:t>
            </a:r>
          </a:p>
        </p:txBody>
      </p:sp>
      <p:sp>
        <p:nvSpPr>
          <p:cNvPr id="12" name="Rectangle: Rounded Corners 11">
            <a:extLst>
              <a:ext uri="{FF2B5EF4-FFF2-40B4-BE49-F238E27FC236}">
                <a16:creationId xmlns:a16="http://schemas.microsoft.com/office/drawing/2014/main" id="{34DEB3CF-378C-4694-B6D9-DBEABDC7E69A}"/>
              </a:ext>
            </a:extLst>
          </p:cNvPr>
          <p:cNvSpPr/>
          <p:nvPr/>
        </p:nvSpPr>
        <p:spPr>
          <a:xfrm>
            <a:off x="8566673"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Social Sciences</a:t>
            </a:r>
          </a:p>
        </p:txBody>
      </p:sp>
      <p:sp>
        <p:nvSpPr>
          <p:cNvPr id="14" name="Rectangle: Rounded Corners 13">
            <a:extLst>
              <a:ext uri="{FF2B5EF4-FFF2-40B4-BE49-F238E27FC236}">
                <a16:creationId xmlns:a16="http://schemas.microsoft.com/office/drawing/2014/main" id="{46CD156B-3376-430C-9F7A-233810B56DA3}"/>
              </a:ext>
            </a:extLst>
          </p:cNvPr>
          <p:cNvSpPr/>
          <p:nvPr/>
        </p:nvSpPr>
        <p:spPr>
          <a:xfrm>
            <a:off x="2615924"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Biology</a:t>
            </a:r>
          </a:p>
        </p:txBody>
      </p:sp>
      <p:sp>
        <p:nvSpPr>
          <p:cNvPr id="15" name="Rectangle: Rounded Corners 14">
            <a:extLst>
              <a:ext uri="{FF2B5EF4-FFF2-40B4-BE49-F238E27FC236}">
                <a16:creationId xmlns:a16="http://schemas.microsoft.com/office/drawing/2014/main" id="{D2D17ECD-E654-4AF7-9635-8AB31C391AE4}"/>
              </a:ext>
            </a:extLst>
          </p:cNvPr>
          <p:cNvSpPr/>
          <p:nvPr/>
        </p:nvSpPr>
        <p:spPr>
          <a:xfrm>
            <a:off x="6613406"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Computer Science</a:t>
            </a:r>
          </a:p>
        </p:txBody>
      </p:sp>
    </p:spTree>
    <p:extLst>
      <p:ext uri="{BB962C8B-B14F-4D97-AF65-F5344CB8AC3E}">
        <p14:creationId xmlns:p14="http://schemas.microsoft.com/office/powerpoint/2010/main" val="187008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More Math Talk">
            <a:extLst>
              <a:ext uri="{FF2B5EF4-FFF2-40B4-BE49-F238E27FC236}">
                <a16:creationId xmlns:a16="http://schemas.microsoft.com/office/drawing/2014/main" id="{22561E25-2748-4980-A9CD-8E2D7BB65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67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1528930" y="2227935"/>
            <a:ext cx="9134139" cy="2402130"/>
          </a:xfrm>
        </p:spPr>
        <p:txBody>
          <a:bodyPr>
            <a:normAutofit/>
          </a:bodyPr>
          <a:lstStyle/>
          <a:p>
            <a:pPr marL="0" indent="0" algn="ctr">
              <a:buNone/>
            </a:pPr>
            <a:r>
              <a:rPr lang="en-US" sz="7200" b="1" dirty="0"/>
              <a:t>Allows us to model all kinds of scenarios</a:t>
            </a:r>
          </a:p>
        </p:txBody>
      </p:sp>
    </p:spTree>
    <p:extLst>
      <p:ext uri="{BB962C8B-B14F-4D97-AF65-F5344CB8AC3E}">
        <p14:creationId xmlns:p14="http://schemas.microsoft.com/office/powerpoint/2010/main" val="125410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pic>
        <p:nvPicPr>
          <p:cNvPr id="7" name="Picture 6" descr="Graph Example">
            <a:extLst>
              <a:ext uri="{FF2B5EF4-FFF2-40B4-BE49-F238E27FC236}">
                <a16:creationId xmlns:a16="http://schemas.microsoft.com/office/drawing/2014/main" id="{85659717-EE15-47A0-9281-8F05751D25E3}"/>
              </a:ext>
            </a:extLst>
          </p:cNvPr>
          <p:cNvPicPr>
            <a:picLocks noChangeAspect="1"/>
          </p:cNvPicPr>
          <p:nvPr/>
        </p:nvPicPr>
        <p:blipFill>
          <a:blip r:embed="rId3"/>
          <a:stretch>
            <a:fillRect/>
          </a:stretch>
        </p:blipFill>
        <p:spPr>
          <a:xfrm>
            <a:off x="2617248" y="1690688"/>
            <a:ext cx="6957504" cy="4318582"/>
          </a:xfrm>
          <a:prstGeom prst="rect">
            <a:avLst/>
          </a:prstGeom>
        </p:spPr>
      </p:pic>
    </p:spTree>
    <p:extLst>
      <p:ext uri="{BB962C8B-B14F-4D97-AF65-F5344CB8AC3E}">
        <p14:creationId xmlns:p14="http://schemas.microsoft.com/office/powerpoint/2010/main" val="194742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Database that uses graph structures to represent and store data</a:t>
            </a:r>
          </a:p>
        </p:txBody>
      </p:sp>
    </p:spTree>
    <p:extLst>
      <p:ext uri="{BB962C8B-B14F-4D97-AF65-F5344CB8AC3E}">
        <p14:creationId xmlns:p14="http://schemas.microsoft.com/office/powerpoint/2010/main" val="36309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Represents data as it exits in the real world as they are naturally connected</a:t>
            </a:r>
          </a:p>
        </p:txBody>
      </p:sp>
    </p:spTree>
    <p:extLst>
      <p:ext uri="{BB962C8B-B14F-4D97-AF65-F5344CB8AC3E}">
        <p14:creationId xmlns:p14="http://schemas.microsoft.com/office/powerpoint/2010/main" val="864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7" name="Rectangle: Rounded Corners 6">
            <a:extLst>
              <a:ext uri="{FF2B5EF4-FFF2-40B4-BE49-F238E27FC236}">
                <a16:creationId xmlns:a16="http://schemas.microsoft.com/office/drawing/2014/main" id="{3BADEA54-F855-4C6D-94F5-A5A727FA0048}"/>
              </a:ext>
            </a:extLst>
          </p:cNvPr>
          <p:cNvSpPr/>
          <p:nvPr/>
        </p:nvSpPr>
        <p:spPr>
          <a:xfrm>
            <a:off x="1324758"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represent objects</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7072707"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 represent relationships</a:t>
            </a:r>
          </a:p>
        </p:txBody>
      </p:sp>
      <p:sp>
        <p:nvSpPr>
          <p:cNvPr id="9" name="Rectangle: Rounded Corners 8">
            <a:extLst>
              <a:ext uri="{FF2B5EF4-FFF2-40B4-BE49-F238E27FC236}">
                <a16:creationId xmlns:a16="http://schemas.microsoft.com/office/drawing/2014/main" id="{B15BACCA-8AD3-40D8-B077-6D6728F14BEB}"/>
              </a:ext>
            </a:extLst>
          </p:cNvPr>
          <p:cNvSpPr/>
          <p:nvPr/>
        </p:nvSpPr>
        <p:spPr>
          <a:xfrm>
            <a:off x="3531589" y="4207921"/>
            <a:ext cx="512882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and Edges can have any number of properties</a:t>
            </a:r>
          </a:p>
        </p:txBody>
      </p:sp>
    </p:spTree>
    <p:extLst>
      <p:ext uri="{BB962C8B-B14F-4D97-AF65-F5344CB8AC3E}">
        <p14:creationId xmlns:p14="http://schemas.microsoft.com/office/powerpoint/2010/main" val="719382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CE32-0E41-4767-82C2-8914764D932A}"/>
              </a:ext>
            </a:extLst>
          </p:cNvPr>
          <p:cNvSpPr>
            <a:spLocks noGrp="1"/>
          </p:cNvSpPr>
          <p:nvPr>
            <p:ph type="title"/>
          </p:nvPr>
        </p:nvSpPr>
        <p:spPr/>
        <p:txBody>
          <a:bodyPr/>
          <a:lstStyle/>
          <a:p>
            <a:r>
              <a:rPr lang="en-US" dirty="0">
                <a:solidFill>
                  <a:srgbClr val="FE6D31"/>
                </a:solidFill>
              </a:rPr>
              <a:t>Property Graph</a:t>
            </a:r>
            <a:r>
              <a:rPr lang="en-US" dirty="0"/>
              <a:t> Model</a:t>
            </a:r>
          </a:p>
        </p:txBody>
      </p:sp>
      <p:sp>
        <p:nvSpPr>
          <p:cNvPr id="3" name="Oval 2">
            <a:extLst>
              <a:ext uri="{FF2B5EF4-FFF2-40B4-BE49-F238E27FC236}">
                <a16:creationId xmlns:a16="http://schemas.microsoft.com/office/drawing/2014/main" id="{D706832A-E1F8-4C80-A004-93ECE76C0470}"/>
              </a:ext>
            </a:extLst>
          </p:cNvPr>
          <p:cNvSpPr/>
          <p:nvPr/>
        </p:nvSpPr>
        <p:spPr>
          <a:xfrm>
            <a:off x="147233" y="3429000"/>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Chad Green</a:t>
            </a:r>
          </a:p>
          <a:p>
            <a:pPr algn="ctr"/>
            <a:r>
              <a:rPr lang="en-US" b="1">
                <a:solidFill>
                  <a:srgbClr val="1E1E1E"/>
                </a:solidFill>
              </a:rPr>
              <a:t>Location:</a:t>
            </a:r>
            <a:r>
              <a:rPr lang="en-US">
                <a:solidFill>
                  <a:srgbClr val="1E1E1E"/>
                </a:solidFill>
              </a:rPr>
              <a:t> Louisville, KY</a:t>
            </a:r>
          </a:p>
          <a:p>
            <a:pPr algn="ctr"/>
            <a:r>
              <a:rPr lang="en-US" b="1">
                <a:solidFill>
                  <a:srgbClr val="1E1E1E"/>
                </a:solidFill>
              </a:rPr>
              <a:t>Title:</a:t>
            </a:r>
            <a:r>
              <a:rPr lang="en-US">
                <a:solidFill>
                  <a:srgbClr val="1E1E1E"/>
                </a:solidFill>
              </a:rPr>
              <a:t> Director of Software Development</a:t>
            </a:r>
          </a:p>
        </p:txBody>
      </p:sp>
      <p:sp>
        <p:nvSpPr>
          <p:cNvPr id="4" name="Oval 3">
            <a:extLst>
              <a:ext uri="{FF2B5EF4-FFF2-40B4-BE49-F238E27FC236}">
                <a16:creationId xmlns:a16="http://schemas.microsoft.com/office/drawing/2014/main" id="{CA1C2F27-9055-4752-9977-115477DCD088}"/>
              </a:ext>
            </a:extLst>
          </p:cNvPr>
          <p:cNvSpPr/>
          <p:nvPr/>
        </p:nvSpPr>
        <p:spPr>
          <a:xfrm>
            <a:off x="8529233" y="3428999"/>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rgbClr val="1E1E1E"/>
                </a:solidFill>
              </a:rPr>
              <a:t>Name:</a:t>
            </a:r>
            <a:r>
              <a:rPr lang="en-US">
                <a:solidFill>
                  <a:srgbClr val="1E1E1E"/>
                </a:solidFill>
              </a:rPr>
              <a:t> </a:t>
            </a:r>
            <a:r>
              <a:rPr lang="en-US" err="1">
                <a:solidFill>
                  <a:srgbClr val="1E1E1E"/>
                </a:solidFill>
              </a:rPr>
              <a:t>ScholarRx</a:t>
            </a:r>
            <a:endParaRPr lang="en-US">
              <a:solidFill>
                <a:srgbClr val="1E1E1E"/>
              </a:solidFill>
            </a:endParaRPr>
          </a:p>
          <a:p>
            <a:pPr algn="ctr"/>
            <a:r>
              <a:rPr lang="en-US" b="1">
                <a:solidFill>
                  <a:srgbClr val="1E1E1E"/>
                </a:solidFill>
              </a:rPr>
              <a:t>Location:</a:t>
            </a:r>
            <a:r>
              <a:rPr lang="en-US">
                <a:solidFill>
                  <a:srgbClr val="1E1E1E"/>
                </a:solidFill>
              </a:rPr>
              <a:t> Elizabethtown, KY</a:t>
            </a:r>
          </a:p>
        </p:txBody>
      </p:sp>
      <p:sp>
        <p:nvSpPr>
          <p:cNvPr id="5" name="Arrow: Right 4">
            <a:extLst>
              <a:ext uri="{FF2B5EF4-FFF2-40B4-BE49-F238E27FC236}">
                <a16:creationId xmlns:a16="http://schemas.microsoft.com/office/drawing/2014/main" id="{C606C303-FFD7-473D-ADE7-A3B8B2516CED}"/>
              </a:ext>
            </a:extLst>
          </p:cNvPr>
          <p:cNvSpPr/>
          <p:nvPr/>
        </p:nvSpPr>
        <p:spPr>
          <a:xfrm>
            <a:off x="3777646" y="4293030"/>
            <a:ext cx="4399065" cy="945394"/>
          </a:xfrm>
          <a:prstGeom prst="rightArrow">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rgbClr val="1E1E1E"/>
                </a:solidFill>
              </a:rPr>
              <a:t>Date of Employment: 2/28/2019</a:t>
            </a:r>
          </a:p>
        </p:txBody>
      </p:sp>
      <p:sp>
        <p:nvSpPr>
          <p:cNvPr id="6" name="Rectangle 5">
            <a:extLst>
              <a:ext uri="{FF2B5EF4-FFF2-40B4-BE49-F238E27FC236}">
                <a16:creationId xmlns:a16="http://schemas.microsoft.com/office/drawing/2014/main" id="{8C763EE3-953D-462B-B38A-3C82A73111B1}"/>
              </a:ext>
            </a:extLst>
          </p:cNvPr>
          <p:cNvSpPr/>
          <p:nvPr/>
        </p:nvSpPr>
        <p:spPr>
          <a:xfrm>
            <a:off x="1142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Employee</a:t>
            </a:r>
          </a:p>
        </p:txBody>
      </p:sp>
      <p:sp>
        <p:nvSpPr>
          <p:cNvPr id="7" name="Rectangle 6">
            <a:extLst>
              <a:ext uri="{FF2B5EF4-FFF2-40B4-BE49-F238E27FC236}">
                <a16:creationId xmlns:a16="http://schemas.microsoft.com/office/drawing/2014/main" id="{6D96C518-6E6B-465D-B51D-D70BA11314FF}"/>
              </a:ext>
            </a:extLst>
          </p:cNvPr>
          <p:cNvSpPr/>
          <p:nvPr/>
        </p:nvSpPr>
        <p:spPr>
          <a:xfrm>
            <a:off x="9524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Company</a:t>
            </a:r>
          </a:p>
        </p:txBody>
      </p:sp>
      <p:sp>
        <p:nvSpPr>
          <p:cNvPr id="8" name="Rectangle 7">
            <a:extLst>
              <a:ext uri="{FF2B5EF4-FFF2-40B4-BE49-F238E27FC236}">
                <a16:creationId xmlns:a16="http://schemas.microsoft.com/office/drawing/2014/main" id="{8A56AA66-DBF5-4897-BF0C-A94E3532A280}"/>
              </a:ext>
            </a:extLst>
          </p:cNvPr>
          <p:cNvSpPr/>
          <p:nvPr/>
        </p:nvSpPr>
        <p:spPr>
          <a:xfrm>
            <a:off x="3859076" y="4211664"/>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E1E1E"/>
                </a:solidFill>
              </a:rPr>
              <a:t>Works For</a:t>
            </a:r>
          </a:p>
        </p:txBody>
      </p:sp>
      <p:sp>
        <p:nvSpPr>
          <p:cNvPr id="9" name="TextBox 8">
            <a:extLst>
              <a:ext uri="{FF2B5EF4-FFF2-40B4-BE49-F238E27FC236}">
                <a16:creationId xmlns:a16="http://schemas.microsoft.com/office/drawing/2014/main" id="{E79AA74E-16F8-46AB-934A-9C029FC3243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chemeClr val="bg1"/>
                </a:solidFill>
              </a:rPr>
              <a:t>Contains </a:t>
            </a:r>
            <a:r>
              <a:rPr lang="en-US" sz="2400" b="1" dirty="0">
                <a:solidFill>
                  <a:srgbClr val="FE6D31"/>
                </a:solidFill>
              </a:rPr>
              <a:t>nodes</a:t>
            </a:r>
            <a:r>
              <a:rPr lang="en-US" sz="2400" dirty="0"/>
              <a:t> </a:t>
            </a:r>
            <a:r>
              <a:rPr lang="en-US" sz="2400" dirty="0">
                <a:solidFill>
                  <a:schemeClr val="bg1"/>
                </a:solidFill>
              </a:rPr>
              <a:t>(vertices) and </a:t>
            </a:r>
            <a:r>
              <a:rPr lang="en-US" sz="2400" b="1" dirty="0">
                <a:solidFill>
                  <a:srgbClr val="FE6D31"/>
                </a:solidFill>
              </a:rPr>
              <a:t>relationships</a:t>
            </a:r>
            <a:r>
              <a:rPr lang="en-US" sz="2400" dirty="0"/>
              <a:t> </a:t>
            </a:r>
            <a:r>
              <a:rPr lang="en-US" sz="2400" dirty="0">
                <a:solidFill>
                  <a:schemeClr val="bg1"/>
                </a:solidFill>
              </a:rPr>
              <a:t>(edges)</a:t>
            </a:r>
          </a:p>
        </p:txBody>
      </p:sp>
      <p:sp>
        <p:nvSpPr>
          <p:cNvPr id="10" name="TextBox 9">
            <a:extLst>
              <a:ext uri="{FF2B5EF4-FFF2-40B4-BE49-F238E27FC236}">
                <a16:creationId xmlns:a16="http://schemas.microsoft.com/office/drawing/2014/main" id="{9D218CA6-597D-48AB-B27E-0E72A900D071}"/>
              </a:ext>
            </a:extLst>
          </p:cNvPr>
          <p:cNvSpPr txBox="1"/>
          <p:nvPr/>
        </p:nvSpPr>
        <p:spPr>
          <a:xfrm>
            <a:off x="4338232" y="1534012"/>
            <a:ext cx="3277892" cy="830997"/>
          </a:xfrm>
          <a:prstGeom prst="rect">
            <a:avLst/>
          </a:prstGeom>
          <a:noFill/>
        </p:spPr>
        <p:txBody>
          <a:bodyPr wrap="square" rtlCol="0">
            <a:spAutoFit/>
          </a:bodyPr>
          <a:lstStyle/>
          <a:p>
            <a:pPr algn="ctr"/>
            <a:r>
              <a:rPr lang="en-US" sz="2400" dirty="0">
                <a:solidFill>
                  <a:schemeClr val="bg1"/>
                </a:solidFill>
              </a:rPr>
              <a:t>Nodes and relationships contain </a:t>
            </a:r>
            <a:r>
              <a:rPr lang="en-US" sz="2400" b="1" dirty="0">
                <a:solidFill>
                  <a:srgbClr val="FE6D31"/>
                </a:solidFill>
              </a:rPr>
              <a:t>properties</a:t>
            </a:r>
          </a:p>
        </p:txBody>
      </p:sp>
      <p:sp>
        <p:nvSpPr>
          <p:cNvPr id="11" name="TextBox 10">
            <a:extLst>
              <a:ext uri="{FF2B5EF4-FFF2-40B4-BE49-F238E27FC236}">
                <a16:creationId xmlns:a16="http://schemas.microsoft.com/office/drawing/2014/main" id="{7A6BD768-FA56-4941-BDF8-CF0426F75785}"/>
              </a:ext>
            </a:extLst>
          </p:cNvPr>
          <p:cNvSpPr txBox="1"/>
          <p:nvPr/>
        </p:nvSpPr>
        <p:spPr>
          <a:xfrm>
            <a:off x="8343250" y="1534011"/>
            <a:ext cx="3277892" cy="1200329"/>
          </a:xfrm>
          <a:prstGeom prst="rect">
            <a:avLst/>
          </a:prstGeom>
          <a:noFill/>
        </p:spPr>
        <p:txBody>
          <a:bodyPr wrap="square" rtlCol="0">
            <a:spAutoFit/>
          </a:bodyPr>
          <a:lstStyle/>
          <a:p>
            <a:pPr algn="ctr"/>
            <a:r>
              <a:rPr lang="en-US" sz="2400" dirty="0">
                <a:solidFill>
                  <a:schemeClr val="bg1"/>
                </a:solidFill>
              </a:rPr>
              <a:t>Relationships are </a:t>
            </a:r>
            <a:r>
              <a:rPr lang="en-US" sz="2400" b="1" dirty="0">
                <a:solidFill>
                  <a:srgbClr val="FE6D31"/>
                </a:solidFill>
              </a:rPr>
              <a:t>named</a:t>
            </a:r>
            <a:r>
              <a:rPr lang="en-US" sz="2400" dirty="0"/>
              <a:t> </a:t>
            </a:r>
            <a:r>
              <a:rPr lang="en-US" sz="2400" dirty="0">
                <a:solidFill>
                  <a:schemeClr val="bg1"/>
                </a:solidFill>
              </a:rPr>
              <a:t>and</a:t>
            </a:r>
            <a:r>
              <a:rPr lang="en-US" sz="2400" dirty="0"/>
              <a:t> </a:t>
            </a:r>
            <a:r>
              <a:rPr lang="en-US" sz="2400" b="1" dirty="0">
                <a:solidFill>
                  <a:srgbClr val="FE6D31"/>
                </a:solidFill>
              </a:rPr>
              <a:t>directed</a:t>
            </a:r>
            <a:r>
              <a:rPr lang="en-US" sz="2400" dirty="0"/>
              <a:t> </a:t>
            </a:r>
            <a:r>
              <a:rPr lang="en-US" sz="2400" dirty="0">
                <a:solidFill>
                  <a:schemeClr val="bg1"/>
                </a:solidFill>
              </a:rPr>
              <a:t>with a </a:t>
            </a:r>
            <a:r>
              <a:rPr lang="en-US" sz="2400" b="1" dirty="0">
                <a:solidFill>
                  <a:srgbClr val="FE6D31"/>
                </a:solidFill>
              </a:rPr>
              <a:t>start</a:t>
            </a:r>
            <a:r>
              <a:rPr lang="en-US" sz="2400" dirty="0"/>
              <a:t> </a:t>
            </a:r>
            <a:r>
              <a:rPr lang="en-US" sz="2400" dirty="0">
                <a:solidFill>
                  <a:schemeClr val="bg1"/>
                </a:solidFill>
              </a:rPr>
              <a:t>and</a:t>
            </a:r>
            <a:r>
              <a:rPr lang="en-US" sz="2400" dirty="0"/>
              <a:t> </a:t>
            </a:r>
            <a:r>
              <a:rPr lang="en-US" sz="2400" b="1" dirty="0">
                <a:solidFill>
                  <a:srgbClr val="FE6D31"/>
                </a:solidFill>
              </a:rPr>
              <a:t>end</a:t>
            </a:r>
            <a:r>
              <a:rPr lang="en-US" sz="2400" dirty="0"/>
              <a:t> </a:t>
            </a:r>
            <a:r>
              <a:rPr lang="en-US" sz="2400" dirty="0">
                <a:solidFill>
                  <a:schemeClr val="bg1"/>
                </a:solidFill>
              </a:rPr>
              <a:t>node</a:t>
            </a:r>
          </a:p>
        </p:txBody>
      </p:sp>
      <p:cxnSp>
        <p:nvCxnSpPr>
          <p:cNvPr id="12" name="Straight Connector 11" descr="Line Seperator">
            <a:extLst>
              <a:ext uri="{FF2B5EF4-FFF2-40B4-BE49-F238E27FC236}">
                <a16:creationId xmlns:a16="http://schemas.microsoft.com/office/drawing/2014/main" id="{75A18BB3-EFBF-4417-A92A-560301D2D623}"/>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descr="Line Seperator">
            <a:extLst>
              <a:ext uri="{FF2B5EF4-FFF2-40B4-BE49-F238E27FC236}">
                <a16:creationId xmlns:a16="http://schemas.microsoft.com/office/drawing/2014/main" id="{D009E7CF-AF00-496E-A89F-0317CB96F592}"/>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EB0-F841-44F3-B4B7-0FC2827216EB}"/>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B16E2D31-8E35-4AB8-9DEF-F579C07C1B17}"/>
              </a:ext>
            </a:extLst>
          </p:cNvPr>
          <p:cNvSpPr txBox="1">
            <a:spLocks/>
          </p:cNvSpPr>
          <p:nvPr/>
        </p:nvSpPr>
        <p:spPr>
          <a:xfrm>
            <a:off x="1460500" y="231442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chadgreen@chadgreen.com</a:t>
            </a:r>
          </a:p>
          <a:p>
            <a:pPr marL="0" indent="0">
              <a:buFont typeface="Arial" panose="020B0604020202020204" pitchFamily="34" charset="0"/>
              <a:buNone/>
            </a:pPr>
            <a:r>
              <a:rPr lang="en-US" sz="4000"/>
              <a:t>TaleLearnCode</a:t>
            </a:r>
          </a:p>
          <a:p>
            <a:pPr marL="0" indent="0">
              <a:buFont typeface="Arial" panose="020B0604020202020204" pitchFamily="34" charset="0"/>
              <a:buNone/>
            </a:pPr>
            <a:r>
              <a:rPr lang="en-US" sz="4000"/>
              <a:t>TaleLearnCode.com</a:t>
            </a:r>
          </a:p>
          <a:p>
            <a:pPr marL="0" indent="0">
              <a:buFont typeface="Arial" panose="020B0604020202020204" pitchFamily="34" charset="0"/>
              <a:buNone/>
            </a:pPr>
            <a:r>
              <a:rPr lang="en-US" sz="4000"/>
              <a:t>ChadGreen &amp; TaleLearnCode</a:t>
            </a:r>
          </a:p>
          <a:p>
            <a:pPr marL="0" indent="0">
              <a:buFont typeface="Arial" panose="020B0604020202020204" pitchFamily="34" charset="0"/>
              <a:buNone/>
            </a:pPr>
            <a:r>
              <a:rPr lang="en-US" sz="4000"/>
              <a:t>ChadwickEGreen</a:t>
            </a:r>
            <a:endParaRPr lang="en-US" sz="4000" dirty="0"/>
          </a:p>
        </p:txBody>
      </p:sp>
      <p:pic>
        <p:nvPicPr>
          <p:cNvPr id="4" name="Picture 3">
            <a:extLst>
              <a:ext uri="{FF2B5EF4-FFF2-40B4-BE49-F238E27FC236}">
                <a16:creationId xmlns:a16="http://schemas.microsoft.com/office/drawing/2014/main" id="{FA088EB9-56DD-421E-8BDE-C56E52275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858000" cy="6858000"/>
          </a:xfrm>
          <a:prstGeom prst="rect">
            <a:avLst/>
          </a:prstGeom>
        </p:spPr>
      </p:pic>
      <p:pic>
        <p:nvPicPr>
          <p:cNvPr id="5" name="Picture 4">
            <a:extLst>
              <a:ext uri="{FF2B5EF4-FFF2-40B4-BE49-F238E27FC236}">
                <a16:creationId xmlns:a16="http://schemas.microsoft.com/office/drawing/2014/main" id="{9CF92D18-68B1-477A-A97C-AAD6054DCF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6" name="Picture 5">
            <a:extLst>
              <a:ext uri="{FF2B5EF4-FFF2-40B4-BE49-F238E27FC236}">
                <a16:creationId xmlns:a16="http://schemas.microsoft.com/office/drawing/2014/main" id="{E6867201-99F1-4FC7-8237-88D894177F8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7" name="Picture 6">
            <a:extLst>
              <a:ext uri="{FF2B5EF4-FFF2-40B4-BE49-F238E27FC236}">
                <a16:creationId xmlns:a16="http://schemas.microsoft.com/office/drawing/2014/main" id="{01810E6A-FCCE-46E6-B62A-253EDB68128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8" name="Picture 7">
            <a:extLst>
              <a:ext uri="{FF2B5EF4-FFF2-40B4-BE49-F238E27FC236}">
                <a16:creationId xmlns:a16="http://schemas.microsoft.com/office/drawing/2014/main" id="{5E4F5E81-CF4D-4A7A-ACBE-97937D803CB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9" name="Picture 8">
            <a:extLst>
              <a:ext uri="{FF2B5EF4-FFF2-40B4-BE49-F238E27FC236}">
                <a16:creationId xmlns:a16="http://schemas.microsoft.com/office/drawing/2014/main" id="{6DFF9A5C-A502-4ABD-9E17-1BF94C0E56D2}"/>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370477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The </a:t>
            </a:r>
            <a:r>
              <a:rPr lang="en-US" dirty="0">
                <a:solidFill>
                  <a:srgbClr val="FE6D31"/>
                </a:solidFill>
              </a:rPr>
              <a:t>Power</a:t>
            </a:r>
            <a:r>
              <a:rPr lang="en-US" dirty="0"/>
              <a:t> of Graph Databases</a:t>
            </a:r>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266117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Performance</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Agility</a:t>
            </a:r>
          </a:p>
        </p:txBody>
      </p:sp>
    </p:spTree>
    <p:extLst>
      <p:ext uri="{BB962C8B-B14F-4D97-AF65-F5344CB8AC3E}">
        <p14:creationId xmlns:p14="http://schemas.microsoft.com/office/powerpoint/2010/main" val="1628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Common Graph </a:t>
            </a:r>
            <a:r>
              <a:rPr lang="en-US" dirty="0">
                <a:solidFill>
                  <a:srgbClr val="FE6D31"/>
                </a:solidFill>
              </a:rPr>
              <a:t>Use Cases</a:t>
            </a:r>
            <a:endParaRPr lang="en-US" dirty="0"/>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1624224"/>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Internet of Things</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Asset Management</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Recommendations</a:t>
            </a:r>
          </a:p>
        </p:txBody>
      </p:sp>
      <p:sp>
        <p:nvSpPr>
          <p:cNvPr id="7" name="Rectangle: Rounded Corners 6">
            <a:extLst>
              <a:ext uri="{FF2B5EF4-FFF2-40B4-BE49-F238E27FC236}">
                <a16:creationId xmlns:a16="http://schemas.microsoft.com/office/drawing/2014/main" id="{571B99C7-A790-4447-9E0E-A33C95B12A5D}"/>
              </a:ext>
            </a:extLst>
          </p:cNvPr>
          <p:cNvSpPr/>
          <p:nvPr/>
        </p:nvSpPr>
        <p:spPr>
          <a:xfrm>
            <a:off x="581809" y="2808382"/>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Fraud Detection</a:t>
            </a:r>
          </a:p>
        </p:txBody>
      </p:sp>
      <p:sp>
        <p:nvSpPr>
          <p:cNvPr id="8" name="Rectangle: Rounded Corners 7">
            <a:extLst>
              <a:ext uri="{FF2B5EF4-FFF2-40B4-BE49-F238E27FC236}">
                <a16:creationId xmlns:a16="http://schemas.microsoft.com/office/drawing/2014/main" id="{08455410-AE87-4558-BD64-EF5A6F8BFA5A}"/>
              </a:ext>
            </a:extLst>
          </p:cNvPr>
          <p:cNvSpPr/>
          <p:nvPr/>
        </p:nvSpPr>
        <p:spPr>
          <a:xfrm>
            <a:off x="44680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Integration</a:t>
            </a:r>
          </a:p>
        </p:txBody>
      </p:sp>
      <p:sp>
        <p:nvSpPr>
          <p:cNvPr id="9" name="Rectangle: Rounded Corners 8">
            <a:extLst>
              <a:ext uri="{FF2B5EF4-FFF2-40B4-BE49-F238E27FC236}">
                <a16:creationId xmlns:a16="http://schemas.microsoft.com/office/drawing/2014/main" id="{8422CDBE-C01A-4357-949C-27356C56D9DB}"/>
              </a:ext>
            </a:extLst>
          </p:cNvPr>
          <p:cNvSpPr/>
          <p:nvPr/>
        </p:nvSpPr>
        <p:spPr>
          <a:xfrm>
            <a:off x="83542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Identity and Access Management</a:t>
            </a:r>
          </a:p>
        </p:txBody>
      </p:sp>
      <p:sp>
        <p:nvSpPr>
          <p:cNvPr id="10" name="Rectangle: Rounded Corners 9">
            <a:extLst>
              <a:ext uri="{FF2B5EF4-FFF2-40B4-BE49-F238E27FC236}">
                <a16:creationId xmlns:a16="http://schemas.microsoft.com/office/drawing/2014/main" id="{C8384E81-7123-42CA-9411-773465AF06D4}"/>
              </a:ext>
            </a:extLst>
          </p:cNvPr>
          <p:cNvSpPr/>
          <p:nvPr/>
        </p:nvSpPr>
        <p:spPr>
          <a:xfrm>
            <a:off x="581809" y="3992540"/>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 Networks</a:t>
            </a:r>
          </a:p>
        </p:txBody>
      </p:sp>
      <p:sp>
        <p:nvSpPr>
          <p:cNvPr id="11" name="Rectangle: Rounded Corners 10">
            <a:extLst>
              <a:ext uri="{FF2B5EF4-FFF2-40B4-BE49-F238E27FC236}">
                <a16:creationId xmlns:a16="http://schemas.microsoft.com/office/drawing/2014/main" id="{0E1A767C-6501-47E9-A45D-AE2C7E9FA81F}"/>
              </a:ext>
            </a:extLst>
          </p:cNvPr>
          <p:cNvSpPr/>
          <p:nvPr/>
        </p:nvSpPr>
        <p:spPr>
          <a:xfrm>
            <a:off x="44680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 Networks</a:t>
            </a:r>
          </a:p>
        </p:txBody>
      </p:sp>
      <p:sp>
        <p:nvSpPr>
          <p:cNvPr id="12" name="Rectangle: Rounded Corners 11">
            <a:extLst>
              <a:ext uri="{FF2B5EF4-FFF2-40B4-BE49-F238E27FC236}">
                <a16:creationId xmlns:a16="http://schemas.microsoft.com/office/drawing/2014/main" id="{AC2485D6-CFA4-431E-9AE5-C8088F3F93C3}"/>
              </a:ext>
            </a:extLst>
          </p:cNvPr>
          <p:cNvSpPr/>
          <p:nvPr/>
        </p:nvSpPr>
        <p:spPr>
          <a:xfrm>
            <a:off x="83542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Genomics</a:t>
            </a:r>
          </a:p>
        </p:txBody>
      </p:sp>
      <p:sp>
        <p:nvSpPr>
          <p:cNvPr id="13" name="Rectangle: Rounded Corners 12">
            <a:extLst>
              <a:ext uri="{FF2B5EF4-FFF2-40B4-BE49-F238E27FC236}">
                <a16:creationId xmlns:a16="http://schemas.microsoft.com/office/drawing/2014/main" id="{107CAC83-F619-4197-A82B-3F2D2B674665}"/>
              </a:ext>
            </a:extLst>
          </p:cNvPr>
          <p:cNvSpPr/>
          <p:nvPr/>
        </p:nvSpPr>
        <p:spPr>
          <a:xfrm>
            <a:off x="581809" y="5176698"/>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Epidemiology</a:t>
            </a:r>
          </a:p>
        </p:txBody>
      </p:sp>
      <p:sp>
        <p:nvSpPr>
          <p:cNvPr id="14" name="Rectangle: Rounded Corners 13">
            <a:extLst>
              <a:ext uri="{FF2B5EF4-FFF2-40B4-BE49-F238E27FC236}">
                <a16:creationId xmlns:a16="http://schemas.microsoft.com/office/drawing/2014/main" id="{6013DD1B-3A66-4CE2-8C75-ADF6294AC2CD}"/>
              </a:ext>
            </a:extLst>
          </p:cNvPr>
          <p:cNvSpPr/>
          <p:nvPr/>
        </p:nvSpPr>
        <p:spPr>
          <a:xfrm>
            <a:off x="44680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Sematic Web</a:t>
            </a:r>
          </a:p>
        </p:txBody>
      </p:sp>
      <p:sp>
        <p:nvSpPr>
          <p:cNvPr id="15" name="Rectangle: Rounded Corners 14">
            <a:extLst>
              <a:ext uri="{FF2B5EF4-FFF2-40B4-BE49-F238E27FC236}">
                <a16:creationId xmlns:a16="http://schemas.microsoft.com/office/drawing/2014/main" id="{58F5692E-31AC-4B9D-9CCE-5770E30DD9ED}"/>
              </a:ext>
            </a:extLst>
          </p:cNvPr>
          <p:cNvSpPr/>
          <p:nvPr/>
        </p:nvSpPr>
        <p:spPr>
          <a:xfrm>
            <a:off x="83542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21" name="Rectangle: Rounded Corners 20">
            <a:extLst>
              <a:ext uri="{FF2B5EF4-FFF2-40B4-BE49-F238E27FC236}">
                <a16:creationId xmlns:a16="http://schemas.microsoft.com/office/drawing/2014/main" id="{74473C26-84A9-446E-B8CA-52D1FC288A9B}"/>
              </a:ext>
            </a:extLst>
          </p:cNvPr>
          <p:cNvSpPr/>
          <p:nvPr/>
        </p:nvSpPr>
        <p:spPr>
          <a:xfrm>
            <a:off x="581809" y="3983118"/>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Social Networks</a:t>
            </a:r>
          </a:p>
        </p:txBody>
      </p:sp>
      <p:sp>
        <p:nvSpPr>
          <p:cNvPr id="22" name="Rectangle: Rounded Corners 21">
            <a:extLst>
              <a:ext uri="{FF2B5EF4-FFF2-40B4-BE49-F238E27FC236}">
                <a16:creationId xmlns:a16="http://schemas.microsoft.com/office/drawing/2014/main" id="{F41CB1C6-02EC-40C2-9231-1B4AA3A88B82}"/>
              </a:ext>
            </a:extLst>
          </p:cNvPr>
          <p:cNvSpPr/>
          <p:nvPr/>
        </p:nvSpPr>
        <p:spPr>
          <a:xfrm>
            <a:off x="8354209" y="1624224"/>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Recommendations</a:t>
            </a:r>
          </a:p>
        </p:txBody>
      </p:sp>
      <p:sp>
        <p:nvSpPr>
          <p:cNvPr id="23" name="Rectangle: Rounded Corners 22">
            <a:extLst>
              <a:ext uri="{FF2B5EF4-FFF2-40B4-BE49-F238E27FC236}">
                <a16:creationId xmlns:a16="http://schemas.microsoft.com/office/drawing/2014/main" id="{334D3F9A-E5D6-4796-837A-9CFABA0501A2}"/>
              </a:ext>
            </a:extLst>
          </p:cNvPr>
          <p:cNvSpPr/>
          <p:nvPr/>
        </p:nvSpPr>
        <p:spPr>
          <a:xfrm>
            <a:off x="4468009" y="4006903"/>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Communication Networks</a:t>
            </a:r>
          </a:p>
        </p:txBody>
      </p:sp>
      <p:sp>
        <p:nvSpPr>
          <p:cNvPr id="24" name="Rectangle: Rounded Corners 23">
            <a:extLst>
              <a:ext uri="{FF2B5EF4-FFF2-40B4-BE49-F238E27FC236}">
                <a16:creationId xmlns:a16="http://schemas.microsoft.com/office/drawing/2014/main" id="{450EB997-5396-4A36-B703-5F26856198E5}"/>
              </a:ext>
            </a:extLst>
          </p:cNvPr>
          <p:cNvSpPr/>
          <p:nvPr/>
        </p:nvSpPr>
        <p:spPr>
          <a:xfrm>
            <a:off x="581809" y="2798960"/>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Fraud Detection</a:t>
            </a:r>
          </a:p>
        </p:txBody>
      </p:sp>
      <p:sp>
        <p:nvSpPr>
          <p:cNvPr id="25" name="Rectangle: Rounded Corners 24">
            <a:extLst>
              <a:ext uri="{FF2B5EF4-FFF2-40B4-BE49-F238E27FC236}">
                <a16:creationId xmlns:a16="http://schemas.microsoft.com/office/drawing/2014/main" id="{167A8D0E-8755-4445-A2B0-B68D998A9D77}"/>
              </a:ext>
            </a:extLst>
          </p:cNvPr>
          <p:cNvSpPr/>
          <p:nvPr/>
        </p:nvSpPr>
        <p:spPr>
          <a:xfrm>
            <a:off x="8354209" y="5186222"/>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Search</a:t>
            </a:r>
          </a:p>
        </p:txBody>
      </p:sp>
      <p:sp>
        <p:nvSpPr>
          <p:cNvPr id="26" name="Rectangle: Rounded Corners 25">
            <a:extLst>
              <a:ext uri="{FF2B5EF4-FFF2-40B4-BE49-F238E27FC236}">
                <a16:creationId xmlns:a16="http://schemas.microsoft.com/office/drawing/2014/main" id="{645E1673-357D-4CC0-AC15-60C35C076470}"/>
              </a:ext>
            </a:extLst>
          </p:cNvPr>
          <p:cNvSpPr/>
          <p:nvPr/>
        </p:nvSpPr>
        <p:spPr>
          <a:xfrm>
            <a:off x="8354209" y="2817906"/>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Identity and Access Management</a:t>
            </a:r>
          </a:p>
        </p:txBody>
      </p:sp>
    </p:spTree>
    <p:extLst>
      <p:ext uri="{BB962C8B-B14F-4D97-AF65-F5344CB8AC3E}">
        <p14:creationId xmlns:p14="http://schemas.microsoft.com/office/powerpoint/2010/main" val="13074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Graph</a:t>
            </a:r>
            <a:br>
              <a:rPr lang="en-US" dirty="0"/>
            </a:br>
            <a:r>
              <a:rPr lang="en-US" dirty="0">
                <a:solidFill>
                  <a:srgbClr val="FE6D31"/>
                </a:solidFill>
              </a:rPr>
              <a:t>vs</a:t>
            </a:r>
            <a:br>
              <a:rPr lang="en-US" dirty="0">
                <a:solidFill>
                  <a:srgbClr val="FE6D31"/>
                </a:solidFill>
              </a:rPr>
            </a:br>
            <a:r>
              <a:rPr lang="en-US" dirty="0"/>
              <a:t>Relational</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217831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Graph </a:t>
            </a:r>
            <a:r>
              <a:rPr lang="en-US" dirty="0">
                <a:solidFill>
                  <a:srgbClr val="FE6D31"/>
                </a:solidFill>
              </a:rPr>
              <a:t>vs</a:t>
            </a:r>
            <a:r>
              <a:rPr lang="en-US" dirty="0"/>
              <a:t> Relational</a:t>
            </a:r>
          </a:p>
        </p:txBody>
      </p:sp>
      <p:sp>
        <p:nvSpPr>
          <p:cNvPr id="3" name="TextBox 2">
            <a:extLst>
              <a:ext uri="{FF2B5EF4-FFF2-40B4-BE49-F238E27FC236}">
                <a16:creationId xmlns:a16="http://schemas.microsoft.com/office/drawing/2014/main" id="{335761A1-C5E9-43CF-B9B6-CD55ED65AD9B}"/>
              </a:ext>
            </a:extLst>
          </p:cNvPr>
          <p:cNvSpPr txBox="1"/>
          <p:nvPr/>
        </p:nvSpPr>
        <p:spPr>
          <a:xfrm>
            <a:off x="295275" y="1288734"/>
            <a:ext cx="4857743" cy="4280531"/>
          </a:xfrm>
          <a:prstGeom prst="rect">
            <a:avLst/>
          </a:prstGeom>
          <a:noFill/>
        </p:spPr>
        <p:txBody>
          <a:bodyPr wrap="square" rtlCol="0">
            <a:spAutoFit/>
          </a:bodyPr>
          <a:lstStyle/>
          <a:p>
            <a:pPr algn="r">
              <a:lnSpc>
                <a:spcPct val="200000"/>
              </a:lnSpc>
            </a:pPr>
            <a:r>
              <a:rPr lang="en-US" sz="2800" b="1" dirty="0">
                <a:solidFill>
                  <a:srgbClr val="FE6D31"/>
                </a:solidFill>
              </a:rPr>
              <a:t>Relational</a:t>
            </a:r>
            <a:endParaRPr lang="en-US" sz="2800" dirty="0">
              <a:solidFill>
                <a:srgbClr val="FE6D31"/>
              </a:solidFill>
            </a:endParaRPr>
          </a:p>
          <a:p>
            <a:pPr algn="r">
              <a:lnSpc>
                <a:spcPct val="200000"/>
              </a:lnSpc>
            </a:pPr>
            <a:r>
              <a:rPr lang="en-US" sz="2800" dirty="0">
                <a:solidFill>
                  <a:schemeClr val="bg1"/>
                </a:solidFill>
              </a:rPr>
              <a:t>Tables</a:t>
            </a:r>
          </a:p>
          <a:p>
            <a:pPr algn="r">
              <a:lnSpc>
                <a:spcPct val="200000"/>
              </a:lnSpc>
            </a:pPr>
            <a:r>
              <a:rPr lang="en-US" sz="2800" dirty="0">
                <a:solidFill>
                  <a:schemeClr val="bg1"/>
                </a:solidFill>
              </a:rPr>
              <a:t>Schema with </a:t>
            </a:r>
            <a:r>
              <a:rPr lang="en-US" sz="2800" dirty="0" err="1">
                <a:solidFill>
                  <a:schemeClr val="bg1"/>
                </a:solidFill>
              </a:rPr>
              <a:t>nullables</a:t>
            </a:r>
            <a:endParaRPr lang="en-US" sz="2800" dirty="0">
              <a:solidFill>
                <a:schemeClr val="bg1"/>
              </a:solidFill>
            </a:endParaRPr>
          </a:p>
          <a:p>
            <a:pPr algn="r">
              <a:lnSpc>
                <a:spcPct val="200000"/>
              </a:lnSpc>
            </a:pPr>
            <a:r>
              <a:rPr lang="en-US" sz="2800" dirty="0">
                <a:solidFill>
                  <a:schemeClr val="bg1"/>
                </a:solidFill>
              </a:rPr>
              <a:t>Relations with foreign keys</a:t>
            </a:r>
          </a:p>
          <a:p>
            <a:pPr algn="r">
              <a:lnSpc>
                <a:spcPct val="200000"/>
              </a:lnSpc>
            </a:pPr>
            <a:r>
              <a:rPr lang="en-US" sz="2800" dirty="0">
                <a:solidFill>
                  <a:schemeClr val="bg1"/>
                </a:solidFill>
              </a:rPr>
              <a:t>Related data fetched with joins</a:t>
            </a:r>
          </a:p>
        </p:txBody>
      </p:sp>
      <p:sp>
        <p:nvSpPr>
          <p:cNvPr id="7" name="TextBox 6">
            <a:extLst>
              <a:ext uri="{FF2B5EF4-FFF2-40B4-BE49-F238E27FC236}">
                <a16:creationId xmlns:a16="http://schemas.microsoft.com/office/drawing/2014/main" id="{B9454236-F070-49B8-9A24-667DB6CED996}"/>
              </a:ext>
            </a:extLst>
          </p:cNvPr>
          <p:cNvSpPr txBox="1"/>
          <p:nvPr/>
        </p:nvSpPr>
        <p:spPr>
          <a:xfrm>
            <a:off x="6353899" y="1288734"/>
            <a:ext cx="5514975" cy="4280531"/>
          </a:xfrm>
          <a:prstGeom prst="rect">
            <a:avLst/>
          </a:prstGeom>
          <a:noFill/>
        </p:spPr>
        <p:txBody>
          <a:bodyPr wrap="square" rtlCol="0">
            <a:spAutoFit/>
          </a:bodyPr>
          <a:lstStyle/>
          <a:p>
            <a:pPr>
              <a:lnSpc>
                <a:spcPct val="200000"/>
              </a:lnSpc>
            </a:pPr>
            <a:r>
              <a:rPr lang="en-US" sz="2800" b="1" dirty="0">
                <a:solidFill>
                  <a:srgbClr val="FE6D31"/>
                </a:solidFill>
              </a:rPr>
              <a:t>Graph</a:t>
            </a:r>
            <a:endParaRPr lang="en-US" sz="2800" dirty="0">
              <a:solidFill>
                <a:srgbClr val="FE6D31"/>
              </a:solidFill>
            </a:endParaRPr>
          </a:p>
          <a:p>
            <a:pPr>
              <a:lnSpc>
                <a:spcPct val="200000"/>
              </a:lnSpc>
            </a:pPr>
            <a:r>
              <a:rPr lang="en-US" sz="2800" dirty="0">
                <a:solidFill>
                  <a:schemeClr val="bg1"/>
                </a:solidFill>
              </a:rPr>
              <a:t>Vertices (Nodes)</a:t>
            </a:r>
          </a:p>
          <a:p>
            <a:pPr>
              <a:lnSpc>
                <a:spcPct val="200000"/>
              </a:lnSpc>
            </a:pPr>
            <a:r>
              <a:rPr lang="en-US" sz="2800" dirty="0">
                <a:solidFill>
                  <a:schemeClr val="bg1"/>
                </a:solidFill>
              </a:rPr>
              <a:t>No schema</a:t>
            </a:r>
          </a:p>
          <a:p>
            <a:pPr>
              <a:lnSpc>
                <a:spcPct val="200000"/>
              </a:lnSpc>
            </a:pPr>
            <a:r>
              <a:rPr lang="en-US" sz="2800" dirty="0">
                <a:solidFill>
                  <a:schemeClr val="bg1"/>
                </a:solidFill>
              </a:rPr>
              <a:t>Relation is first class citizen</a:t>
            </a:r>
          </a:p>
          <a:p>
            <a:pPr>
              <a:lnSpc>
                <a:spcPct val="200000"/>
              </a:lnSpc>
            </a:pPr>
            <a:r>
              <a:rPr lang="en-US" sz="2800" dirty="0">
                <a:solidFill>
                  <a:schemeClr val="bg1"/>
                </a:solidFill>
              </a:rPr>
              <a:t>Related data fetched with a pattern</a:t>
            </a:r>
          </a:p>
        </p:txBody>
      </p:sp>
      <p:cxnSp>
        <p:nvCxnSpPr>
          <p:cNvPr id="8" name="Straight Connector 7" descr="Graph Databases vs Relational Database visual seperator">
            <a:extLst>
              <a:ext uri="{FF2B5EF4-FFF2-40B4-BE49-F238E27FC236}">
                <a16:creationId xmlns:a16="http://schemas.microsoft.com/office/drawing/2014/main" id="{F8811E2A-2A76-414D-84EE-592E2BC532A8}"/>
              </a:ext>
            </a:extLst>
          </p:cNvPr>
          <p:cNvCxnSpPr/>
          <p:nvPr/>
        </p:nvCxnSpPr>
        <p:spPr>
          <a:xfrm>
            <a:off x="5668092" y="1433593"/>
            <a:ext cx="0" cy="4223289"/>
          </a:xfrm>
          <a:prstGeom prst="line">
            <a:avLst/>
          </a:prstGeom>
          <a:ln w="28575">
            <a:solidFill>
              <a:srgbClr val="FE6D3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33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173182" y="186996"/>
            <a:ext cx="6975763" cy="679904"/>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FE6D31"/>
                </a:solidFill>
              </a:rPr>
              <a:t>Human Resource Data</a:t>
            </a:r>
          </a:p>
        </p:txBody>
      </p:sp>
      <p:sp>
        <p:nvSpPr>
          <p:cNvPr id="3" name="TextBox 2">
            <a:extLst>
              <a:ext uri="{FF2B5EF4-FFF2-40B4-BE49-F238E27FC236}">
                <a16:creationId xmlns:a16="http://schemas.microsoft.com/office/drawing/2014/main" id="{986FC624-AD73-431A-93CF-67773B969FD3}"/>
              </a:ext>
            </a:extLst>
          </p:cNvPr>
          <p:cNvSpPr txBox="1"/>
          <p:nvPr/>
        </p:nvSpPr>
        <p:spPr>
          <a:xfrm>
            <a:off x="173182" y="866900"/>
            <a:ext cx="4405745" cy="369332"/>
          </a:xfrm>
          <a:prstGeom prst="rect">
            <a:avLst/>
          </a:prstGeom>
          <a:noFill/>
        </p:spPr>
        <p:txBody>
          <a:bodyPr wrap="square" rtlCol="0">
            <a:spAutoFit/>
          </a:bodyPr>
          <a:lstStyle/>
          <a:p>
            <a:r>
              <a:rPr lang="en-US" dirty="0">
                <a:solidFill>
                  <a:schemeClr val="bg1"/>
                </a:solidFill>
              </a:rPr>
              <a:t>Graph Databases vs Relational Databases</a:t>
            </a:r>
          </a:p>
        </p:txBody>
      </p:sp>
    </p:spTree>
    <p:extLst>
      <p:ext uri="{BB962C8B-B14F-4D97-AF65-F5344CB8AC3E}">
        <p14:creationId xmlns:p14="http://schemas.microsoft.com/office/powerpoint/2010/main" val="25044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B13276-E968-40F9-9978-CD0C26954EA4}"/>
              </a:ext>
            </a:extLst>
          </p:cNvPr>
          <p:cNvGraphicFramePr>
            <a:graphicFrameLocks noGrp="1"/>
          </p:cNvGraphicFramePr>
          <p:nvPr>
            <p:extLst>
              <p:ext uri="{D42A27DB-BD31-4B8C-83A1-F6EECF244321}">
                <p14:modId xmlns:p14="http://schemas.microsoft.com/office/powerpoint/2010/main" val="830995080"/>
              </p:ext>
            </p:extLst>
          </p:nvPr>
        </p:nvGraphicFramePr>
        <p:xfrm>
          <a:off x="1152390" y="2687320"/>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dirty="0"/>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dirty="0"/>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pic>
        <p:nvPicPr>
          <p:cNvPr id="6" name="Picture 5" descr="Employees table schema">
            <a:extLst>
              <a:ext uri="{FF2B5EF4-FFF2-40B4-BE49-F238E27FC236}">
                <a16:creationId xmlns:a16="http://schemas.microsoft.com/office/drawing/2014/main" id="{238FF417-A567-4F92-8B54-7C112BBD068C}"/>
              </a:ext>
            </a:extLst>
          </p:cNvPr>
          <p:cNvPicPr>
            <a:picLocks noChangeAspect="1"/>
          </p:cNvPicPr>
          <p:nvPr/>
        </p:nvPicPr>
        <p:blipFill>
          <a:blip r:embed="rId3"/>
          <a:stretch>
            <a:fillRect/>
          </a:stretch>
        </p:blipFill>
        <p:spPr>
          <a:xfrm>
            <a:off x="7523427" y="2526124"/>
            <a:ext cx="3609591" cy="2021371"/>
          </a:xfrm>
          <a:prstGeom prst="rect">
            <a:avLst/>
          </a:prstGeom>
        </p:spPr>
      </p:pic>
      <p:sp>
        <p:nvSpPr>
          <p:cNvPr id="18" name="Title 1">
            <a:extLst>
              <a:ext uri="{FF2B5EF4-FFF2-40B4-BE49-F238E27FC236}">
                <a16:creationId xmlns:a16="http://schemas.microsoft.com/office/drawing/2014/main" id="{246F3EEC-A347-42EA-A435-C6B7FC0385E3}"/>
              </a:ext>
            </a:extLst>
          </p:cNvPr>
          <p:cNvSpPr>
            <a:spLocks noGrp="1"/>
          </p:cNvSpPr>
          <p:nvPr>
            <p:ph type="title"/>
          </p:nvPr>
        </p:nvSpPr>
        <p:spPr>
          <a:xfrm>
            <a:off x="308009" y="39464"/>
            <a:ext cx="10515600" cy="1325563"/>
          </a:xfrm>
        </p:spPr>
        <p:txBody>
          <a:bodyPr/>
          <a:lstStyle/>
          <a:p>
            <a:r>
              <a:rPr lang="en-US" dirty="0"/>
              <a:t>Human Resource Data</a:t>
            </a:r>
          </a:p>
        </p:txBody>
      </p:sp>
      <p:sp>
        <p:nvSpPr>
          <p:cNvPr id="19" name="TextBox 18">
            <a:extLst>
              <a:ext uri="{FF2B5EF4-FFF2-40B4-BE49-F238E27FC236}">
                <a16:creationId xmlns:a16="http://schemas.microsoft.com/office/drawing/2014/main" id="{B5C14A2F-A5D1-4A59-8590-88B3BF300FDD}"/>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Tree>
    <p:extLst>
      <p:ext uri="{BB962C8B-B14F-4D97-AF65-F5344CB8AC3E}">
        <p14:creationId xmlns:p14="http://schemas.microsoft.com/office/powerpoint/2010/main" val="73961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AFC962B-A883-4040-9973-3DF606375BE0}"/>
              </a:ext>
            </a:extLst>
          </p:cNvPr>
          <p:cNvSpPr/>
          <p:nvPr/>
        </p:nvSpPr>
        <p:spPr>
          <a:xfrm>
            <a:off x="457200" y="1596858"/>
            <a:ext cx="10903226" cy="4584672"/>
          </a:xfrm>
          <a:prstGeom prst="rect">
            <a:avLst/>
          </a:prstGeom>
        </p:spPr>
        <p:txBody>
          <a:bodyPr wrap="square">
            <a:spAutoFit/>
          </a:bodyPr>
          <a:lstStyle/>
          <a:p>
            <a:r>
              <a:rPr lang="en-US" dirty="0">
                <a:solidFill>
                  <a:srgbClr val="57A64A"/>
                </a:solidFill>
                <a:latin typeface="Consolas" panose="020B0609020204030204" pitchFamily="49" charset="0"/>
              </a:rPr>
              <a:t>-- Create the Employee Table</a:t>
            </a:r>
          </a:p>
          <a:p>
            <a:r>
              <a:rPr lang="en-US" dirty="0">
                <a:solidFill>
                  <a:srgbClr val="429C9E"/>
                </a:solidFill>
                <a:latin typeface="Consolas" panose="020B0609020204030204" pitchFamily="49" charset="0"/>
              </a:rPr>
              <a:t>CREATE TABLE </a:t>
            </a:r>
            <a:r>
              <a:rPr lang="en-US" dirty="0">
                <a:solidFill>
                  <a:srgbClr val="DCDCDC"/>
                </a:solidFill>
                <a:latin typeface="Consolas" panose="020B0609020204030204" pitchFamily="49" charset="0"/>
              </a:rPr>
              <a:t>Employees</a:t>
            </a:r>
          </a:p>
          <a:p>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IDENTITY</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64</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32</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pkcEmployees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PRIMARY KEY CLUSTERED</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EmployeeId</a:t>
            </a:r>
            <a:r>
              <a:rPr lang="en-US" dirty="0">
                <a:solidFill>
                  <a:srgbClr val="5F815F"/>
                </a:solidFill>
                <a:latin typeface="Consolas" panose="020B0609020204030204" pitchFamily="49" charset="0"/>
              </a:rPr>
              <a:t>)</a:t>
            </a:r>
          </a:p>
          <a:p>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a:p>
            <a:endParaRPr lang="en-US" dirty="0">
              <a:solidFill>
                <a:srgbClr val="000000"/>
              </a:solidFill>
              <a:latin typeface="Consolas" panose="020B0609020204030204" pitchFamily="49" charset="0"/>
            </a:endParaRPr>
          </a:p>
          <a:p>
            <a:r>
              <a:rPr lang="en-US" dirty="0">
                <a:solidFill>
                  <a:srgbClr val="57A64A"/>
                </a:solidFill>
                <a:latin typeface="Consolas" panose="020B0609020204030204" pitchFamily="49" charset="0"/>
              </a:rPr>
              <a:t>-- Populate the Employee Table</a:t>
            </a:r>
          </a:p>
          <a:p>
            <a:r>
              <a:rPr lang="en-US" dirty="0">
                <a:solidFill>
                  <a:srgbClr val="429C9E"/>
                </a:solidFill>
                <a:latin typeface="Consolas" panose="020B0609020204030204" pitchFamily="49" charset="0"/>
              </a:rPr>
              <a:t>INSERT INTO </a:t>
            </a:r>
            <a:r>
              <a:rPr lang="en-US" dirty="0">
                <a:solidFill>
                  <a:srgbClr val="DCDCDC"/>
                </a:solidFill>
                <a:latin typeface="Consolas" panose="020B0609020204030204" pitchFamily="49" charset="0"/>
              </a:rPr>
              <a:t>Employees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VALUES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'Willis B. Hawkins'</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'Neil S. Vega'</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'Ada C. Lavigne'</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'Engineering'</a:t>
            </a:r>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p:txBody>
      </p:sp>
    </p:spTree>
    <p:extLst>
      <p:ext uri="{BB962C8B-B14F-4D97-AF65-F5344CB8AC3E}">
        <p14:creationId xmlns:p14="http://schemas.microsoft.com/office/powerpoint/2010/main" val="336581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B8FA4A06-BA3F-4146-B006-912EA087C55F}"/>
              </a:ext>
            </a:extLst>
          </p:cNvPr>
          <p:cNvSpPr>
            <a:spLocks noChangeArrowheads="1"/>
          </p:cNvSpPr>
          <p:nvPr/>
        </p:nvSpPr>
        <p:spPr bwMode="auto">
          <a:xfrm>
            <a:off x="333214" y="1422577"/>
            <a:ext cx="10379765" cy="489364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group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'Sales’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'Engineering’</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employee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relationships between groups and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('Engineering').</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a:t>
            </a:r>
            <a:r>
              <a:rPr kumimoji="0" lang="en-US" altLang="en-US" sz="2400" b="0" i="0" u="none" strike="noStrike" cap="none" normalizeH="0" baseline="0" dirty="0" err="1">
                <a:ln>
                  <a:noFill/>
                </a:ln>
                <a:solidFill>
                  <a:srgbClr val="FF9900"/>
                </a:solidFill>
                <a:effectLst/>
                <a:latin typeface="Consolas" panose="020B0609020204030204" pitchFamily="49" charset="0"/>
              </a:rPr>
              <a:t>Lavignee</a:t>
            </a:r>
            <a:r>
              <a:rPr kumimoji="0" lang="en-US" altLang="en-US" sz="2400" b="0" i="0" u="none" strike="noStrike" cap="none" normalizeH="0" baseline="0" dirty="0">
                <a:ln>
                  <a:noFill/>
                </a:ln>
                <a:solidFill>
                  <a:srgbClr val="FF9900"/>
                </a:solidFill>
                <a:effectLst/>
                <a:latin typeface="Consolas" panose="020B0609020204030204" pitchFamily="49" charset="0"/>
              </a:rPr>
              <a:t>'</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50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10" name="Table 9">
            <a:extLst>
              <a:ext uri="{FF2B5EF4-FFF2-40B4-BE49-F238E27FC236}">
                <a16:creationId xmlns:a16="http://schemas.microsoft.com/office/drawing/2014/main" id="{5A946829-9010-40CB-9FC8-5C75379FE060}"/>
              </a:ext>
            </a:extLst>
          </p:cNvPr>
          <p:cNvGraphicFramePr>
            <a:graphicFrameLocks noGrp="1"/>
          </p:cNvGraphicFramePr>
          <p:nvPr>
            <p:extLst>
              <p:ext uri="{D42A27DB-BD31-4B8C-83A1-F6EECF244321}">
                <p14:modId xmlns:p14="http://schemas.microsoft.com/office/powerpoint/2010/main" val="1897105141"/>
              </p:ext>
            </p:extLst>
          </p:nvPr>
        </p:nvGraphicFramePr>
        <p:xfrm>
          <a:off x="333214" y="2525395"/>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11" name="TextBox 10">
            <a:extLst>
              <a:ext uri="{FF2B5EF4-FFF2-40B4-BE49-F238E27FC236}">
                <a16:creationId xmlns:a16="http://schemas.microsoft.com/office/drawing/2014/main" id="{31B0E574-9DCD-4A8F-8312-615F3C1AB35E}"/>
              </a:ext>
            </a:extLst>
          </p:cNvPr>
          <p:cNvSpPr txBox="1"/>
          <p:nvPr/>
        </p:nvSpPr>
        <p:spPr>
          <a:xfrm>
            <a:off x="1849043" y="5569350"/>
            <a:ext cx="1873654" cy="369332"/>
          </a:xfrm>
          <a:prstGeom prst="rect">
            <a:avLst/>
          </a:prstGeom>
          <a:noFill/>
        </p:spPr>
        <p:txBody>
          <a:bodyPr wrap="none" rtlCol="0">
            <a:spAutoFit/>
          </a:bodyPr>
          <a:lstStyle/>
          <a:p>
            <a:r>
              <a:rPr lang="en-US" dirty="0">
                <a:solidFill>
                  <a:schemeClr val="bg1"/>
                </a:solidFill>
              </a:rPr>
              <a:t>3 rows, 3 columns</a:t>
            </a:r>
          </a:p>
        </p:txBody>
      </p:sp>
      <p:sp>
        <p:nvSpPr>
          <p:cNvPr id="12" name="TextBox 11">
            <a:extLst>
              <a:ext uri="{FF2B5EF4-FFF2-40B4-BE49-F238E27FC236}">
                <a16:creationId xmlns:a16="http://schemas.microsoft.com/office/drawing/2014/main" id="{F02B80C7-A065-4367-BF2C-6668E4307B05}"/>
              </a:ext>
            </a:extLst>
          </p:cNvPr>
          <p:cNvSpPr txBox="1"/>
          <p:nvPr/>
        </p:nvSpPr>
        <p:spPr>
          <a:xfrm>
            <a:off x="7485708" y="5569350"/>
            <a:ext cx="3337901" cy="369332"/>
          </a:xfrm>
          <a:prstGeom prst="rect">
            <a:avLst/>
          </a:prstGeom>
          <a:noFill/>
        </p:spPr>
        <p:txBody>
          <a:bodyPr wrap="none" rtlCol="0">
            <a:spAutoFit/>
          </a:bodyPr>
          <a:lstStyle/>
          <a:p>
            <a:r>
              <a:rPr lang="en-US" dirty="0">
                <a:solidFill>
                  <a:schemeClr val="bg1"/>
                </a:solidFill>
              </a:rPr>
              <a:t>8 documents (vertices and edges)</a:t>
            </a:r>
          </a:p>
        </p:txBody>
      </p:sp>
      <p:pic>
        <p:nvPicPr>
          <p:cNvPr id="13" name="Picture 12" descr="Human Resource Data Gremlin graph">
            <a:extLst>
              <a:ext uri="{FF2B5EF4-FFF2-40B4-BE49-F238E27FC236}">
                <a16:creationId xmlns:a16="http://schemas.microsoft.com/office/drawing/2014/main" id="{2213CB61-4870-484B-BBC3-3EBA2C141555}"/>
              </a:ext>
            </a:extLst>
          </p:cNvPr>
          <p:cNvPicPr>
            <a:picLocks noChangeAspect="1"/>
          </p:cNvPicPr>
          <p:nvPr/>
        </p:nvPicPr>
        <p:blipFill>
          <a:blip r:embed="rId3"/>
          <a:stretch>
            <a:fillRect/>
          </a:stretch>
        </p:blipFill>
        <p:spPr>
          <a:xfrm>
            <a:off x="6953476" y="1510198"/>
            <a:ext cx="4881278" cy="3558257"/>
          </a:xfrm>
          <a:prstGeom prst="rect">
            <a:avLst/>
          </a:prstGeom>
        </p:spPr>
      </p:pic>
    </p:spTree>
    <p:extLst>
      <p:ext uri="{BB962C8B-B14F-4D97-AF65-F5344CB8AC3E}">
        <p14:creationId xmlns:p14="http://schemas.microsoft.com/office/powerpoint/2010/main" val="2429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2257CE3B-43B0-4D8B-82EC-7DA86673D9AB}"/>
              </a:ext>
            </a:extLst>
          </p:cNvPr>
          <p:cNvGraphicFramePr>
            <a:graphicFrameLocks noGrp="1"/>
          </p:cNvGraphicFramePr>
          <p:nvPr>
            <p:extLst>
              <p:ext uri="{D42A27DB-BD31-4B8C-83A1-F6EECF244321}">
                <p14:modId xmlns:p14="http://schemas.microsoft.com/office/powerpoint/2010/main" val="3822756253"/>
              </p:ext>
            </p:extLst>
          </p:nvPr>
        </p:nvGraphicFramePr>
        <p:xfrm>
          <a:off x="333214" y="1818474"/>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dirty="0" err="1"/>
                        <a:t>EmployeeGroup</a:t>
                      </a:r>
                      <a:endParaRPr lang="en-US" dirty="0"/>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4" name="TextBox 3">
            <a:extLst>
              <a:ext uri="{FF2B5EF4-FFF2-40B4-BE49-F238E27FC236}">
                <a16:creationId xmlns:a16="http://schemas.microsoft.com/office/drawing/2014/main" id="{DAFEF6E7-C151-4A41-9BE6-AAAA60767113}"/>
              </a:ext>
            </a:extLst>
          </p:cNvPr>
          <p:cNvSpPr txBox="1"/>
          <p:nvPr/>
        </p:nvSpPr>
        <p:spPr>
          <a:xfrm>
            <a:off x="6291300" y="4475310"/>
            <a:ext cx="5311069" cy="523220"/>
          </a:xfrm>
          <a:prstGeom prst="rect">
            <a:avLst/>
          </a:prstGeom>
          <a:noFill/>
        </p:spPr>
        <p:txBody>
          <a:bodyPr wrap="none" rtlCol="0">
            <a:spAutoFit/>
          </a:bodyPr>
          <a:lstStyle/>
          <a:p>
            <a:r>
              <a:rPr lang="en-US" sz="2800" dirty="0" err="1">
                <a:solidFill>
                  <a:srgbClr val="DCDCDC"/>
                </a:solidFill>
                <a:latin typeface="Consolas" panose="020B0609020204030204" pitchFamily="49" charset="0"/>
              </a:rPr>
              <a:t>g.V</a:t>
            </a:r>
            <a:r>
              <a:rPr lang="en-US" sz="2800" dirty="0">
                <a:solidFill>
                  <a:srgbClr val="DCDCDC"/>
                </a:solidFill>
                <a:latin typeface="Consolas" panose="020B0609020204030204" pitchFamily="49" charset="0"/>
              </a:rPr>
              <a:t>().</a:t>
            </a:r>
            <a:r>
              <a:rPr lang="en-US" sz="2800" dirty="0" err="1">
                <a:solidFill>
                  <a:srgbClr val="DCDCDC"/>
                </a:solidFill>
                <a:latin typeface="Consolas" panose="020B0609020204030204" pitchFamily="49" charset="0"/>
              </a:rPr>
              <a:t>hasLabel</a:t>
            </a:r>
            <a:r>
              <a:rPr lang="en-US" sz="2800" dirty="0">
                <a:solidFill>
                  <a:srgbClr val="DCDCDC"/>
                </a:solidFill>
                <a:latin typeface="Consolas" panose="020B0609020204030204" pitchFamily="49" charset="0"/>
              </a:rPr>
              <a:t>(</a:t>
            </a:r>
            <a:r>
              <a:rPr lang="en-US" sz="2800" dirty="0">
                <a:solidFill>
                  <a:srgbClr val="FF9900"/>
                </a:solidFill>
                <a:latin typeface="Consolas" panose="020B0609020204030204" pitchFamily="49" charset="0"/>
              </a:rPr>
              <a:t>‘employee’</a:t>
            </a:r>
            <a:r>
              <a:rPr lang="en-US" sz="2800" dirty="0">
                <a:solidFill>
                  <a:srgbClr val="DCDCDC"/>
                </a:solidFill>
                <a:latin typeface="Consolas" panose="020B0609020204030204" pitchFamily="49" charset="0"/>
              </a:rPr>
              <a:t>)</a:t>
            </a:r>
          </a:p>
        </p:txBody>
      </p:sp>
      <p:sp>
        <p:nvSpPr>
          <p:cNvPr id="5" name="Rectangle 4">
            <a:extLst>
              <a:ext uri="{FF2B5EF4-FFF2-40B4-BE49-F238E27FC236}">
                <a16:creationId xmlns:a16="http://schemas.microsoft.com/office/drawing/2014/main" id="{B476D3B3-753E-431C-9636-1E1A55B188CC}"/>
              </a:ext>
            </a:extLst>
          </p:cNvPr>
          <p:cNvSpPr/>
          <p:nvPr/>
        </p:nvSpPr>
        <p:spPr>
          <a:xfrm>
            <a:off x="333214" y="4475310"/>
            <a:ext cx="4905312" cy="523220"/>
          </a:xfrm>
          <a:prstGeom prst="rect">
            <a:avLst/>
          </a:prstGeom>
        </p:spPr>
        <p:txBody>
          <a:bodyPr wrap="square">
            <a:spAutoFit/>
          </a:bodyPr>
          <a:lstStyle/>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818181"/>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r>
              <a:rPr lang="en-US" sz="2800" dirty="0">
                <a:solidFill>
                  <a:srgbClr val="818181"/>
                </a:solidFill>
                <a:latin typeface="Consolas" panose="020B0609020204030204" pitchFamily="49" charset="0"/>
              </a:rPr>
              <a:t>;</a:t>
            </a:r>
          </a:p>
        </p:txBody>
      </p:sp>
      <p:pic>
        <p:nvPicPr>
          <p:cNvPr id="6" name="Picture 5" descr="Human Resource Data vertices">
            <a:extLst>
              <a:ext uri="{FF2B5EF4-FFF2-40B4-BE49-F238E27FC236}">
                <a16:creationId xmlns:a16="http://schemas.microsoft.com/office/drawing/2014/main" id="{BAEF49D6-38EF-49C0-9ED6-AF412FA80521}"/>
              </a:ext>
            </a:extLst>
          </p:cNvPr>
          <p:cNvPicPr>
            <a:picLocks noChangeAspect="1"/>
          </p:cNvPicPr>
          <p:nvPr/>
        </p:nvPicPr>
        <p:blipFill>
          <a:blip r:embed="rId3"/>
          <a:stretch>
            <a:fillRect/>
          </a:stretch>
        </p:blipFill>
        <p:spPr>
          <a:xfrm>
            <a:off x="6465409" y="1818474"/>
            <a:ext cx="5357182" cy="1483360"/>
          </a:xfrm>
          <a:prstGeom prst="rect">
            <a:avLst/>
          </a:prstGeom>
        </p:spPr>
      </p:pic>
    </p:spTree>
    <p:extLst>
      <p:ext uri="{BB962C8B-B14F-4D97-AF65-F5344CB8AC3E}">
        <p14:creationId xmlns:p14="http://schemas.microsoft.com/office/powerpoint/2010/main" val="406599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r>
              <a:rPr lang="en-US" dirty="0"/>
              <a:t>What are </a:t>
            </a:r>
            <a:r>
              <a:rPr lang="en-US" dirty="0">
                <a:solidFill>
                  <a:srgbClr val="FE6D31"/>
                </a:solidFill>
              </a:rPr>
              <a:t>Graph</a:t>
            </a:r>
            <a:r>
              <a:rPr lang="en-US" dirty="0"/>
              <a:t> </a:t>
            </a:r>
            <a:r>
              <a:rPr lang="en-US" dirty="0">
                <a:solidFill>
                  <a:srgbClr val="FE6D31"/>
                </a:solidFill>
              </a:rPr>
              <a:t>Databases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88317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2754195" y="4864378"/>
            <a:ext cx="6683605" cy="1293012"/>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solidFill>
                  <a:srgbClr val="FE6D31"/>
                </a:solidFill>
              </a:rPr>
              <a:t>Company Reorganization</a:t>
            </a:r>
          </a:p>
        </p:txBody>
      </p:sp>
      <p:sp>
        <p:nvSpPr>
          <p:cNvPr id="3" name="TextBox 2">
            <a:extLst>
              <a:ext uri="{FF2B5EF4-FFF2-40B4-BE49-F238E27FC236}">
                <a16:creationId xmlns:a16="http://schemas.microsoft.com/office/drawing/2014/main" id="{986FC624-AD73-431A-93CF-67773B969FD3}"/>
              </a:ext>
            </a:extLst>
          </p:cNvPr>
          <p:cNvSpPr txBox="1"/>
          <p:nvPr/>
        </p:nvSpPr>
        <p:spPr>
          <a:xfrm>
            <a:off x="3893126" y="6157390"/>
            <a:ext cx="4405745"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70947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Create the Groups table</a:t>
            </a:r>
          </a:p>
          <a:p>
            <a:r>
              <a:rPr lang="en-US" sz="2800" dirty="0">
                <a:solidFill>
                  <a:srgbClr val="429C9E"/>
                </a:solidFill>
                <a:latin typeface="Consolas" panose="020B0609020204030204" pitchFamily="49" charset="0"/>
              </a:rPr>
              <a:t>CREATE TABLE </a:t>
            </a:r>
            <a:r>
              <a:rPr lang="en-US" sz="2800" dirty="0">
                <a:solidFill>
                  <a:srgbClr val="DCDCDC"/>
                </a:solidFill>
                <a:latin typeface="Consolas" panose="020B0609020204030204" pitchFamily="49" charset="0"/>
              </a:rPr>
              <a:t>Groups</a:t>
            </a:r>
          </a:p>
          <a:p>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GroupId</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INT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IDENTITY</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VARCHAR</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64</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CONSTRAINT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pkcGroups</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PRIMARY KEY CLUSTERED</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20072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103746F-BD19-4396-9425-DEC24644A253}"/>
              </a:ext>
            </a:extLst>
          </p:cNvPr>
          <p:cNvSpPr/>
          <p:nvPr/>
        </p:nvSpPr>
        <p:spPr>
          <a:xfrm>
            <a:off x="333214" y="2205588"/>
            <a:ext cx="11708969" cy="2446824"/>
          </a:xfrm>
          <a:prstGeom prst="rect">
            <a:avLst/>
          </a:prstGeom>
        </p:spPr>
        <p:txBody>
          <a:bodyPr wrap="square">
            <a:spAutoFit/>
          </a:bodyPr>
          <a:lstStyle/>
          <a:p>
            <a:r>
              <a:rPr lang="en-US" sz="1700" dirty="0">
                <a:solidFill>
                  <a:srgbClr val="57A64A"/>
                </a:solidFill>
                <a:latin typeface="Consolas" panose="020B0609020204030204" pitchFamily="49" charset="0"/>
              </a:rPr>
              <a:t>-- Create the </a:t>
            </a:r>
            <a:r>
              <a:rPr lang="en-US" sz="1700" dirty="0" err="1">
                <a:solidFill>
                  <a:srgbClr val="57A64A"/>
                </a:solidFill>
                <a:latin typeface="Consolas" panose="020B0609020204030204" pitchFamily="49" charset="0"/>
              </a:rPr>
              <a:t>Employee_Group</a:t>
            </a:r>
            <a:r>
              <a:rPr lang="en-US" sz="1700" dirty="0">
                <a:solidFill>
                  <a:srgbClr val="57A64A"/>
                </a:solidFill>
                <a:latin typeface="Consolas" panose="020B0609020204030204" pitchFamily="49" charset="0"/>
              </a:rPr>
              <a:t> join table</a:t>
            </a:r>
          </a:p>
          <a:p>
            <a:r>
              <a:rPr lang="en-US" sz="1700" dirty="0">
                <a:solidFill>
                  <a:srgbClr val="429C9E"/>
                </a:solidFill>
                <a:latin typeface="Consolas" panose="020B0609020204030204" pitchFamily="49" charset="0"/>
              </a:rPr>
              <a:t>CREATE TABLE</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Employee_Group</a:t>
            </a:r>
            <a:endParaRPr lang="en-US" sz="1700" dirty="0">
              <a:solidFill>
                <a:srgbClr val="DCDCDC"/>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GroupId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pkcEmployeeGroup</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PRIMARY KEY CLUSTERED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fkEmployeeGroup_Groups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Groups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fkEmployeeGroup_Employees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Employees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915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489B1AFE-BCFD-479E-83C4-6C0F15BCC24A}"/>
              </a:ext>
            </a:extLst>
          </p:cNvPr>
          <p:cNvSpPr/>
          <p:nvPr/>
        </p:nvSpPr>
        <p:spPr>
          <a:xfrm>
            <a:off x="333214" y="1898225"/>
            <a:ext cx="11615980" cy="2893100"/>
          </a:xfrm>
          <a:prstGeom prst="rect">
            <a:avLst/>
          </a:prstGeom>
        </p:spPr>
        <p:txBody>
          <a:bodyPr wrap="square">
            <a:spAutoFit/>
          </a:bodyPr>
          <a:lstStyle/>
          <a:p>
            <a:r>
              <a:rPr lang="en-US" sz="2600" dirty="0">
                <a:solidFill>
                  <a:srgbClr val="57A64A"/>
                </a:solidFill>
                <a:latin typeface="Consolas" panose="020B0609020204030204" pitchFamily="49" charset="0"/>
              </a:rPr>
              <a:t>-- Populate the </a:t>
            </a:r>
            <a:r>
              <a:rPr lang="en-US" sz="2600" dirty="0" err="1">
                <a:solidFill>
                  <a:srgbClr val="57A64A"/>
                </a:solidFill>
                <a:latin typeface="Consolas" panose="020B0609020204030204" pitchFamily="49" charset="0"/>
              </a:rPr>
              <a:t>Employee_Group</a:t>
            </a:r>
            <a:r>
              <a:rPr lang="en-US" sz="2600" dirty="0">
                <a:solidFill>
                  <a:srgbClr val="57A64A"/>
                </a:solidFill>
                <a:latin typeface="Consolas" panose="020B0609020204030204" pitchFamily="49" charset="0"/>
              </a:rPr>
              <a:t> table from Employees and Groups</a:t>
            </a:r>
          </a:p>
          <a:p>
            <a:r>
              <a:rPr lang="en-US" sz="2600" dirty="0">
                <a:solidFill>
                  <a:srgbClr val="429C9E"/>
                </a:solidFill>
                <a:latin typeface="Consolas" panose="020B0609020204030204" pitchFamily="49" charset="0"/>
              </a:rPr>
              <a:t>INSERT INTO</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Employee_Group</a:t>
            </a:r>
            <a:r>
              <a:rPr lang="en-US" sz="2600" dirty="0">
                <a:solidFill>
                  <a:srgbClr val="0000FF"/>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429C9E"/>
                </a:solidFill>
                <a:latin typeface="Consolas" panose="020B0609020204030204" pitchFamily="49" charset="0"/>
              </a:rPr>
              <a:t>SELECT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EmployeeId</a:t>
            </a:r>
            <a:endParaRPr lang="en-US" sz="2600" dirty="0">
              <a:solidFill>
                <a:srgbClr val="DCDCDC"/>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FROM</a:t>
            </a:r>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Employees</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Groups</a:t>
            </a: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WHERE</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GroupName</a:t>
            </a:r>
            <a:r>
              <a:rPr lang="en-US" sz="2600" dirty="0">
                <a:solidFill>
                  <a:srgbClr val="000000"/>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EmployeeGroup</a:t>
            </a:r>
            <a:endParaRPr lang="en-US" sz="2600" dirty="0">
              <a:solidFill>
                <a:srgbClr val="DCDCDC"/>
              </a:solidFill>
            </a:endParaRPr>
          </a:p>
        </p:txBody>
      </p:sp>
    </p:spTree>
    <p:extLst>
      <p:ext uri="{BB962C8B-B14F-4D97-AF65-F5344CB8AC3E}">
        <p14:creationId xmlns:p14="http://schemas.microsoft.com/office/powerpoint/2010/main" val="392892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41DDE023-4AC6-47F0-A6FF-D24AB20ED0A5}"/>
              </a:ext>
            </a:extLst>
          </p:cNvPr>
          <p:cNvSpPr/>
          <p:nvPr/>
        </p:nvSpPr>
        <p:spPr>
          <a:xfrm>
            <a:off x="333213" y="2119459"/>
            <a:ext cx="11375756" cy="830997"/>
          </a:xfrm>
          <a:prstGeom prst="rect">
            <a:avLst/>
          </a:prstGeom>
        </p:spPr>
        <p:txBody>
          <a:bodyPr wrap="square">
            <a:spAutoFit/>
          </a:bodyPr>
          <a:lstStyle/>
          <a:p>
            <a:r>
              <a:rPr lang="en-US" sz="2400" dirty="0">
                <a:solidFill>
                  <a:srgbClr val="57A64A"/>
                </a:solidFill>
                <a:latin typeface="Consolas" panose="020B0609020204030204" pitchFamily="49" charset="0"/>
              </a:rPr>
              <a:t>-- Drop the </a:t>
            </a:r>
            <a:r>
              <a:rPr lang="en-US" sz="2400" dirty="0" err="1">
                <a:solidFill>
                  <a:srgbClr val="57A64A"/>
                </a:solidFill>
                <a:latin typeface="Consolas" panose="020B0609020204030204" pitchFamily="49" charset="0"/>
              </a:rPr>
              <a:t>Employees.EmployeeGroup</a:t>
            </a:r>
            <a:r>
              <a:rPr lang="en-US" sz="2400" dirty="0">
                <a:solidFill>
                  <a:srgbClr val="57A64A"/>
                </a:solidFill>
                <a:latin typeface="Consolas" panose="020B0609020204030204" pitchFamily="49" charset="0"/>
              </a:rPr>
              <a:t> column that is no longer valid</a:t>
            </a:r>
          </a:p>
          <a:p>
            <a:r>
              <a:rPr lang="en-US" sz="2400" dirty="0">
                <a:solidFill>
                  <a:srgbClr val="429C9E"/>
                </a:solidFill>
                <a:latin typeface="Consolas" panose="020B0609020204030204" pitchFamily="49" charset="0"/>
              </a:rPr>
              <a:t>ALTER TABLE </a:t>
            </a:r>
            <a:r>
              <a:rPr lang="en-US" sz="2400" dirty="0">
                <a:solidFill>
                  <a:srgbClr val="DCDCDC"/>
                </a:solidFill>
                <a:latin typeface="Consolas" panose="020B0609020204030204" pitchFamily="49" charset="0"/>
              </a:rPr>
              <a:t>Employees</a:t>
            </a:r>
            <a:r>
              <a:rPr lang="en-US" sz="2400" dirty="0">
                <a:solidFill>
                  <a:srgbClr val="000000"/>
                </a:solidFill>
                <a:latin typeface="Consolas" panose="020B0609020204030204" pitchFamily="49" charset="0"/>
              </a:rPr>
              <a:t> </a:t>
            </a:r>
            <a:r>
              <a:rPr lang="en-US" sz="2400" dirty="0">
                <a:solidFill>
                  <a:srgbClr val="429C9E"/>
                </a:solidFill>
                <a:latin typeface="Consolas" panose="020B0609020204030204" pitchFamily="49" charset="0"/>
              </a:rPr>
              <a:t>DROP COLUMN </a:t>
            </a:r>
            <a:r>
              <a:rPr lang="en-US" sz="2400" dirty="0" err="1">
                <a:solidFill>
                  <a:srgbClr val="DCDCDC"/>
                </a:solidFill>
                <a:latin typeface="Consolas" panose="020B0609020204030204" pitchFamily="49" charset="0"/>
              </a:rPr>
              <a:t>EmployeeGroup</a:t>
            </a:r>
            <a:endParaRPr lang="en-US" sz="2400" dirty="0">
              <a:solidFill>
                <a:srgbClr val="DCDCDC"/>
              </a:solidFill>
            </a:endParaRPr>
          </a:p>
        </p:txBody>
      </p:sp>
    </p:spTree>
    <p:extLst>
      <p:ext uri="{BB962C8B-B14F-4D97-AF65-F5344CB8AC3E}">
        <p14:creationId xmlns:p14="http://schemas.microsoft.com/office/powerpoint/2010/main" val="38118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48A96882-BAB0-4605-86D0-71C51677A229}"/>
              </a:ext>
            </a:extLst>
          </p:cNvPr>
          <p:cNvGraphicFramePr>
            <a:graphicFrameLocks noGrp="1"/>
          </p:cNvGraphicFramePr>
          <p:nvPr>
            <p:extLst>
              <p:ext uri="{D42A27DB-BD31-4B8C-83A1-F6EECF244321}">
                <p14:modId xmlns:p14="http://schemas.microsoft.com/office/powerpoint/2010/main" val="3959151775"/>
              </p:ext>
            </p:extLst>
          </p:nvPr>
        </p:nvGraphicFramePr>
        <p:xfrm>
          <a:off x="1216615"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dirty="0"/>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dirty="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003F22B9-6D4B-4954-B4F9-6762BF2DC642}"/>
              </a:ext>
            </a:extLst>
          </p:cNvPr>
          <p:cNvGraphicFramePr>
            <a:graphicFrameLocks noGrp="1"/>
          </p:cNvGraphicFramePr>
          <p:nvPr>
            <p:extLst>
              <p:ext uri="{D42A27DB-BD31-4B8C-83A1-F6EECF244321}">
                <p14:modId xmlns:p14="http://schemas.microsoft.com/office/powerpoint/2010/main" val="2095352862"/>
              </p:ext>
            </p:extLst>
          </p:nvPr>
        </p:nvGraphicFramePr>
        <p:xfrm>
          <a:off x="1216614" y="331373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8" name="Table 7">
            <a:extLst>
              <a:ext uri="{FF2B5EF4-FFF2-40B4-BE49-F238E27FC236}">
                <a16:creationId xmlns:a16="http://schemas.microsoft.com/office/drawing/2014/main" id="{3D40D862-C729-4E35-A9AD-3492D1CF08C4}"/>
              </a:ext>
            </a:extLst>
          </p:cNvPr>
          <p:cNvGraphicFramePr>
            <a:graphicFrameLocks noGrp="1"/>
          </p:cNvGraphicFramePr>
          <p:nvPr>
            <p:extLst>
              <p:ext uri="{D42A27DB-BD31-4B8C-83A1-F6EECF244321}">
                <p14:modId xmlns:p14="http://schemas.microsoft.com/office/powerpoint/2010/main" val="2969333748"/>
              </p:ext>
            </p:extLst>
          </p:nvPr>
        </p:nvGraphicFramePr>
        <p:xfrm>
          <a:off x="1216614" y="46296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2" name="Picture 11" descr="Multiple groups relational database schema">
            <a:extLst>
              <a:ext uri="{FF2B5EF4-FFF2-40B4-BE49-F238E27FC236}">
                <a16:creationId xmlns:a16="http://schemas.microsoft.com/office/drawing/2014/main" id="{F47DF74D-330A-4784-A84E-DD5B74A16EE4}"/>
              </a:ext>
            </a:extLst>
          </p:cNvPr>
          <p:cNvPicPr>
            <a:picLocks noChangeAspect="1"/>
          </p:cNvPicPr>
          <p:nvPr/>
        </p:nvPicPr>
        <p:blipFill>
          <a:blip r:embed="rId3"/>
          <a:stretch>
            <a:fillRect/>
          </a:stretch>
        </p:blipFill>
        <p:spPr>
          <a:xfrm>
            <a:off x="4959458" y="2079449"/>
            <a:ext cx="6748992" cy="3581098"/>
          </a:xfrm>
          <a:prstGeom prst="rect">
            <a:avLst/>
          </a:prstGeom>
          <a:solidFill>
            <a:srgbClr val="1E1E1E"/>
          </a:solidFill>
        </p:spPr>
      </p:pic>
    </p:spTree>
    <p:extLst>
      <p:ext uri="{BB962C8B-B14F-4D97-AF65-F5344CB8AC3E}">
        <p14:creationId xmlns:p14="http://schemas.microsoft.com/office/powerpoint/2010/main" val="131669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5106363F-730E-4860-A39D-B70D2820491B}"/>
              </a:ext>
            </a:extLst>
          </p:cNvPr>
          <p:cNvSpPr>
            <a:spLocks noChangeArrowheads="1"/>
          </p:cNvSpPr>
          <p:nvPr/>
        </p:nvSpPr>
        <p:spPr bwMode="auto">
          <a:xfrm>
            <a:off x="276586" y="2023687"/>
            <a:ext cx="9190336"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7A64A"/>
                </a:solidFill>
                <a:effectLst/>
                <a:latin typeface="Consolas" panose="020B0609020204030204" pitchFamily="49" charset="0"/>
              </a:rPr>
              <a:t>// Add link to existing node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24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191112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6" name="TextBox 5">
            <a:extLst>
              <a:ext uri="{FF2B5EF4-FFF2-40B4-BE49-F238E27FC236}">
                <a16:creationId xmlns:a16="http://schemas.microsoft.com/office/drawing/2014/main" id="{CC9D3699-AFB0-4E39-8C71-56C4F5346C79}"/>
              </a:ext>
            </a:extLst>
          </p:cNvPr>
          <p:cNvSpPr txBox="1"/>
          <p:nvPr/>
        </p:nvSpPr>
        <p:spPr>
          <a:xfrm>
            <a:off x="846600" y="5678207"/>
            <a:ext cx="3849387" cy="646331"/>
          </a:xfrm>
          <a:prstGeom prst="rect">
            <a:avLst/>
          </a:prstGeom>
          <a:noFill/>
        </p:spPr>
        <p:txBody>
          <a:bodyPr wrap="none" rtlCol="0">
            <a:spAutoFit/>
          </a:bodyPr>
          <a:lstStyle/>
          <a:p>
            <a:r>
              <a:rPr lang="en-US" dirty="0">
                <a:solidFill>
                  <a:srgbClr val="FFC000"/>
                </a:solidFill>
              </a:rPr>
              <a:t>Added 2 tables; 6 rows; 4 new columns</a:t>
            </a:r>
          </a:p>
          <a:p>
            <a:pPr algn="ctr"/>
            <a:r>
              <a:rPr lang="en-US" dirty="0">
                <a:solidFill>
                  <a:srgbClr val="FFC000"/>
                </a:solidFill>
              </a:rPr>
              <a:t>Removed a column</a:t>
            </a:r>
          </a:p>
        </p:txBody>
      </p:sp>
      <p:sp>
        <p:nvSpPr>
          <p:cNvPr id="8" name="TextBox 7">
            <a:extLst>
              <a:ext uri="{FF2B5EF4-FFF2-40B4-BE49-F238E27FC236}">
                <a16:creationId xmlns:a16="http://schemas.microsoft.com/office/drawing/2014/main" id="{12910A39-828C-451E-B83D-712D047DBF4E}"/>
              </a:ext>
            </a:extLst>
          </p:cNvPr>
          <p:cNvSpPr txBox="1"/>
          <p:nvPr/>
        </p:nvSpPr>
        <p:spPr>
          <a:xfrm>
            <a:off x="7988578" y="5678207"/>
            <a:ext cx="1839286" cy="461665"/>
          </a:xfrm>
          <a:prstGeom prst="rect">
            <a:avLst/>
          </a:prstGeom>
          <a:noFill/>
        </p:spPr>
        <p:txBody>
          <a:bodyPr wrap="none" rtlCol="0">
            <a:spAutoFit/>
          </a:bodyPr>
          <a:lstStyle/>
          <a:p>
            <a:r>
              <a:rPr lang="en-US" sz="2400" dirty="0">
                <a:solidFill>
                  <a:srgbClr val="92D050"/>
                </a:solidFill>
              </a:rPr>
              <a:t>+1 document</a:t>
            </a:r>
          </a:p>
        </p:txBody>
      </p:sp>
      <p:graphicFrame>
        <p:nvGraphicFramePr>
          <p:cNvPr id="12" name="Table 11">
            <a:extLst>
              <a:ext uri="{FF2B5EF4-FFF2-40B4-BE49-F238E27FC236}">
                <a16:creationId xmlns:a16="http://schemas.microsoft.com/office/drawing/2014/main" id="{090E7351-2DBD-4E6C-BA29-275BC225D787}"/>
              </a:ext>
            </a:extLst>
          </p:cNvPr>
          <p:cNvGraphicFramePr>
            <a:graphicFrameLocks noGrp="1"/>
          </p:cNvGraphicFramePr>
          <p:nvPr>
            <p:extLst>
              <p:ext uri="{D42A27DB-BD31-4B8C-83A1-F6EECF244321}">
                <p14:modId xmlns:p14="http://schemas.microsoft.com/office/powerpoint/2010/main" val="2759133919"/>
              </p:ext>
            </p:extLst>
          </p:nvPr>
        </p:nvGraphicFramePr>
        <p:xfrm>
          <a:off x="1216615" y="115566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14" name="Table 13">
            <a:extLst>
              <a:ext uri="{FF2B5EF4-FFF2-40B4-BE49-F238E27FC236}">
                <a16:creationId xmlns:a16="http://schemas.microsoft.com/office/drawing/2014/main" id="{79564694-E404-4F09-9856-A40EB619895D}"/>
              </a:ext>
            </a:extLst>
          </p:cNvPr>
          <p:cNvGraphicFramePr>
            <a:graphicFrameLocks noGrp="1"/>
          </p:cNvGraphicFramePr>
          <p:nvPr>
            <p:extLst>
              <p:ext uri="{D42A27DB-BD31-4B8C-83A1-F6EECF244321}">
                <p14:modId xmlns:p14="http://schemas.microsoft.com/office/powerpoint/2010/main" val="4032685498"/>
              </p:ext>
            </p:extLst>
          </p:nvPr>
        </p:nvGraphicFramePr>
        <p:xfrm>
          <a:off x="1216614" y="284239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16" name="Table 15">
            <a:extLst>
              <a:ext uri="{FF2B5EF4-FFF2-40B4-BE49-F238E27FC236}">
                <a16:creationId xmlns:a16="http://schemas.microsoft.com/office/drawing/2014/main" id="{9D939EE2-6C2C-43E1-9E5F-B2E541C20180}"/>
              </a:ext>
            </a:extLst>
          </p:cNvPr>
          <p:cNvGraphicFramePr>
            <a:graphicFrameLocks noGrp="1"/>
          </p:cNvGraphicFramePr>
          <p:nvPr>
            <p:extLst>
              <p:ext uri="{D42A27DB-BD31-4B8C-83A1-F6EECF244321}">
                <p14:modId xmlns:p14="http://schemas.microsoft.com/office/powerpoint/2010/main" val="911951681"/>
              </p:ext>
            </p:extLst>
          </p:nvPr>
        </p:nvGraphicFramePr>
        <p:xfrm>
          <a:off x="1216614" y="415829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8" name="Picture 17" descr="Multiple groups Gremlin graph">
            <a:extLst>
              <a:ext uri="{FF2B5EF4-FFF2-40B4-BE49-F238E27FC236}">
                <a16:creationId xmlns:a16="http://schemas.microsoft.com/office/drawing/2014/main" id="{9B8B5508-1C59-4FA7-89E3-5F838FDC92DA}"/>
              </a:ext>
            </a:extLst>
          </p:cNvPr>
          <p:cNvPicPr>
            <a:picLocks noChangeAspect="1"/>
          </p:cNvPicPr>
          <p:nvPr/>
        </p:nvPicPr>
        <p:blipFill>
          <a:blip r:embed="rId3"/>
          <a:stretch>
            <a:fillRect/>
          </a:stretch>
        </p:blipFill>
        <p:spPr>
          <a:xfrm>
            <a:off x="6096000" y="1155666"/>
            <a:ext cx="5532262" cy="4032798"/>
          </a:xfrm>
          <a:prstGeom prst="rect">
            <a:avLst/>
          </a:prstGeom>
        </p:spPr>
      </p:pic>
    </p:spTree>
    <p:extLst>
      <p:ext uri="{BB962C8B-B14F-4D97-AF65-F5344CB8AC3E}">
        <p14:creationId xmlns:p14="http://schemas.microsoft.com/office/powerpoint/2010/main" val="530886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B075643D-B43D-450F-94A9-7683C52809C2}"/>
              </a:ext>
            </a:extLst>
          </p:cNvPr>
          <p:cNvSpPr>
            <a:spLocks noChangeArrowheads="1"/>
          </p:cNvSpPr>
          <p:nvPr/>
        </p:nvSpPr>
        <p:spPr bwMode="auto">
          <a:xfrm>
            <a:off x="6940055" y="4072368"/>
            <a:ext cx="4407890"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'Sales'</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81D862-F05B-4146-BF27-4B3E3F25F459}"/>
              </a:ext>
            </a:extLst>
          </p:cNvPr>
          <p:cNvGraphicFramePr>
            <a:graphicFrameLocks noGrp="1"/>
          </p:cNvGraphicFramePr>
          <p:nvPr>
            <p:extLst>
              <p:ext uri="{D42A27DB-BD31-4B8C-83A1-F6EECF244321}">
                <p14:modId xmlns:p14="http://schemas.microsoft.com/office/powerpoint/2010/main" val="1896648901"/>
              </p:ext>
            </p:extLst>
          </p:nvPr>
        </p:nvGraphicFramePr>
        <p:xfrm>
          <a:off x="1094353" y="2102857"/>
          <a:ext cx="3149537" cy="1563607"/>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699802671"/>
                    </a:ext>
                  </a:extLst>
                </a:gridCol>
                <a:gridCol w="1802130">
                  <a:extLst>
                    <a:ext uri="{9D8B030D-6E8A-4147-A177-3AD203B41FA5}">
                      <a16:colId xmlns:a16="http://schemas.microsoft.com/office/drawing/2014/main" val="1861548384"/>
                    </a:ext>
                  </a:extLst>
                </a:gridCol>
              </a:tblGrid>
              <a:tr h="451087">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4000144915"/>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2684607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1316841874"/>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1606002302"/>
                  </a:ext>
                </a:extLst>
              </a:tr>
            </a:tbl>
          </a:graphicData>
        </a:graphic>
      </p:graphicFrame>
      <p:pic>
        <p:nvPicPr>
          <p:cNvPr id="5" name="Picture 4" descr="Multiple groups vertices">
            <a:extLst>
              <a:ext uri="{FF2B5EF4-FFF2-40B4-BE49-F238E27FC236}">
                <a16:creationId xmlns:a16="http://schemas.microsoft.com/office/drawing/2014/main" id="{8BBD75A8-611B-416D-9D1E-B0D2FFA4ECFC}"/>
              </a:ext>
            </a:extLst>
          </p:cNvPr>
          <p:cNvPicPr>
            <a:picLocks noChangeAspect="1"/>
          </p:cNvPicPr>
          <p:nvPr/>
        </p:nvPicPr>
        <p:blipFill>
          <a:blip r:embed="rId3"/>
          <a:stretch>
            <a:fillRect/>
          </a:stretch>
        </p:blipFill>
        <p:spPr>
          <a:xfrm>
            <a:off x="6158855" y="2062734"/>
            <a:ext cx="5656375" cy="1563606"/>
          </a:xfrm>
          <a:prstGeom prst="rect">
            <a:avLst/>
          </a:prstGeom>
        </p:spPr>
      </p:pic>
      <p:sp>
        <p:nvSpPr>
          <p:cNvPr id="7" name="Rectangle 6">
            <a:extLst>
              <a:ext uri="{FF2B5EF4-FFF2-40B4-BE49-F238E27FC236}">
                <a16:creationId xmlns:a16="http://schemas.microsoft.com/office/drawing/2014/main" id="{CDC3CE94-151F-478B-8FCC-510E43FA152B}"/>
              </a:ext>
            </a:extLst>
          </p:cNvPr>
          <p:cNvSpPr/>
          <p:nvPr/>
        </p:nvSpPr>
        <p:spPr>
          <a:xfrm>
            <a:off x="372425" y="3945950"/>
            <a:ext cx="6096000" cy="1815882"/>
          </a:xfrm>
          <a:prstGeom prst="rect">
            <a:avLst/>
          </a:prstGeom>
        </p:spPr>
        <p:txBody>
          <a:bodyPr>
            <a:spAutoFit/>
          </a:bodyPr>
          <a:lstStyle/>
          <a:p>
            <a:r>
              <a:rPr lang="en-US" sz="1400" dirty="0">
                <a:solidFill>
                  <a:srgbClr val="429C9E"/>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EmployeeName</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Groups</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'Sales'</a:t>
            </a:r>
            <a:endParaRPr lang="en-US" sz="1400" dirty="0"/>
          </a:p>
        </p:txBody>
      </p:sp>
    </p:spTree>
    <p:extLst>
      <p:ext uri="{BB962C8B-B14F-4D97-AF65-F5344CB8AC3E}">
        <p14:creationId xmlns:p14="http://schemas.microsoft.com/office/powerpoint/2010/main" val="30702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ln>
                  <a:solidFill>
                    <a:schemeClr val="bg1"/>
                  </a:solidFill>
                </a:ln>
                <a:solidFill>
                  <a:srgbClr val="FE6D31"/>
                </a:solidFill>
              </a:rPr>
              <a:t>Corporate Merger</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37599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838200" y="2227935"/>
            <a:ext cx="10515600" cy="2402130"/>
          </a:xfrm>
        </p:spPr>
        <p:txBody>
          <a:bodyPr>
            <a:normAutofit/>
          </a:bodyPr>
          <a:lstStyle/>
          <a:p>
            <a:pPr marL="0" indent="0" algn="ctr">
              <a:buNone/>
            </a:pPr>
            <a:r>
              <a:rPr lang="en-US" sz="5400" b="1" dirty="0"/>
              <a:t>Structure amounting to set of objects in which some pares of the objects are in some sense related</a:t>
            </a:r>
          </a:p>
        </p:txBody>
      </p:sp>
    </p:spTree>
    <p:extLst>
      <p:ext uri="{BB962C8B-B14F-4D97-AF65-F5344CB8AC3E}">
        <p14:creationId xmlns:p14="http://schemas.microsoft.com/office/powerpoint/2010/main" val="75300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954107"/>
          </a:xfrm>
          <a:prstGeom prst="rect">
            <a:avLst/>
          </a:prstGeom>
        </p:spPr>
        <p:txBody>
          <a:bodyPr wrap="square">
            <a:spAutoFit/>
          </a:bodyPr>
          <a:lstStyle/>
          <a:p>
            <a:r>
              <a:rPr lang="en-US" sz="2800" dirty="0">
                <a:solidFill>
                  <a:srgbClr val="57A64A"/>
                </a:solidFill>
                <a:latin typeface="Consolas" panose="020B0609020204030204" pitchFamily="49" charset="0"/>
              </a:rPr>
              <a:t>-- Create the new Product Group</a:t>
            </a:r>
          </a:p>
          <a:p>
            <a:r>
              <a:rPr lang="en-US" sz="2800" dirty="0">
                <a:solidFill>
                  <a:srgbClr val="429C9E"/>
                </a:solidFill>
                <a:latin typeface="Consolas" panose="020B0609020204030204" pitchFamily="49" charset="0"/>
              </a:rPr>
              <a:t>INSERT INTO </a:t>
            </a:r>
            <a:r>
              <a:rPr lang="en-US" sz="2800" dirty="0">
                <a:solidFill>
                  <a:srgbClr val="DCDCDC"/>
                </a:solidFill>
                <a:latin typeface="Consolas" panose="020B0609020204030204" pitchFamily="49" charset="0"/>
              </a:rPr>
              <a:t>Groups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VALUES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'Product Group'</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9777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Associate everyone to the new Product Group</a:t>
            </a:r>
          </a:p>
          <a:p>
            <a:r>
              <a:rPr lang="en-US" sz="2800" dirty="0">
                <a:solidFill>
                  <a:srgbClr val="429C9E"/>
                </a:solidFill>
                <a:latin typeface="Consolas" panose="020B0609020204030204" pitchFamily="49" charset="0"/>
              </a:rPr>
              <a:t>INSERT INTO</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Employee_Group</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EmployeeId</a:t>
            </a:r>
            <a:endParaRPr lang="en-US" sz="2800" dirty="0">
              <a:solidFill>
                <a:srgbClr val="DCDCDC"/>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Groups</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WHERE</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'Product Group</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7227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308324"/>
          </a:xfrm>
          <a:prstGeom prst="rect">
            <a:avLst/>
          </a:prstGeom>
        </p:spPr>
        <p:txBody>
          <a:bodyPr wrap="square">
            <a:spAutoFit/>
          </a:bodyPr>
          <a:lstStyle/>
          <a:p>
            <a:r>
              <a:rPr lang="en-US" sz="1600" dirty="0">
                <a:solidFill>
                  <a:srgbClr val="57A64A"/>
                </a:solidFill>
                <a:latin typeface="Consolas" panose="020B0609020204030204" pitchFamily="49" charset="0"/>
              </a:rPr>
              <a:t>-- Create the Group/Group union table</a:t>
            </a:r>
          </a:p>
          <a:p>
            <a:r>
              <a:rPr lang="en-US" sz="1600" dirty="0">
                <a:solidFill>
                  <a:srgbClr val="429C9E"/>
                </a:solidFill>
                <a:latin typeface="Consolas" panose="020B0609020204030204" pitchFamily="49" charset="0"/>
              </a:rPr>
              <a:t>CREATE TABLE</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Group_Group</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ChildGroupId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pkcGroup_Group</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PRIMARY KEY CLUSTERED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fkGroupGroup_Groups_Parent</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fkGroupGroup_Groups_Child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ChildGroupId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637957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123658"/>
          </a:xfrm>
          <a:prstGeom prst="rect">
            <a:avLst/>
          </a:prstGeom>
        </p:spPr>
        <p:txBody>
          <a:bodyPr wrap="square">
            <a:spAutoFit/>
          </a:bodyPr>
          <a:lstStyle/>
          <a:p>
            <a:r>
              <a:rPr lang="en-US" sz="2200" dirty="0">
                <a:solidFill>
                  <a:srgbClr val="57A64A"/>
                </a:solidFill>
                <a:latin typeface="Consolas" panose="020B0609020204030204" pitchFamily="49" charset="0"/>
              </a:rPr>
              <a:t>-- Relate the child groups to the parent group</a:t>
            </a:r>
          </a:p>
          <a:p>
            <a:r>
              <a:rPr lang="en-US" sz="2200" dirty="0">
                <a:solidFill>
                  <a:srgbClr val="429C9E"/>
                </a:solidFill>
                <a:latin typeface="Consolas" panose="020B0609020204030204" pitchFamily="49" charset="0"/>
              </a:rPr>
              <a:t>INSERT INTO</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Group_Group</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ParentGroupId</a:t>
            </a:r>
            <a:r>
              <a:rPr lang="en-US" sz="2200" dirty="0">
                <a:solidFill>
                  <a:srgbClr val="808080"/>
                </a:solidFill>
                <a:latin typeface="Consolas" panose="020B0609020204030204" pitchFamily="49" charset="0"/>
              </a:rPr>
              <a:t>, </a:t>
            </a:r>
            <a:r>
              <a:rPr lang="en-US" sz="2200" dirty="0" err="1">
                <a:solidFill>
                  <a:srgbClr val="DCDCDC"/>
                </a:solidFill>
                <a:latin typeface="Consolas" panose="020B0609020204030204" pitchFamily="49" charset="0"/>
              </a:rPr>
              <a:t>ChildGroupId</a:t>
            </a:r>
            <a:r>
              <a:rPr lang="en-US" sz="2200" dirty="0">
                <a:solidFill>
                  <a:srgbClr val="808080"/>
                </a:solidFill>
                <a:latin typeface="Consolas" panose="020B0609020204030204" pitchFamily="49" charset="0"/>
              </a:rPr>
              <a:t>)</a:t>
            </a:r>
          </a:p>
          <a:p>
            <a:r>
              <a:rPr lang="en-US" sz="2200" dirty="0">
                <a:solidFill>
                  <a:srgbClr val="429C9E"/>
                </a:solidFill>
                <a:latin typeface="Consolas" panose="020B0609020204030204" pitchFamily="49" charset="0"/>
              </a:rPr>
              <a:t>SELECT </a:t>
            </a:r>
            <a:r>
              <a:rPr lang="en-US" sz="2200" dirty="0">
                <a:solidFill>
                  <a:srgbClr val="808080"/>
                </a:solidFill>
                <a:latin typeface="Consolas" panose="020B0609020204030204" pitchFamily="49" charset="0"/>
              </a:rPr>
              <a:t>(</a:t>
            </a:r>
            <a:r>
              <a:rPr lang="en-US" sz="2200" dirty="0">
                <a:solidFill>
                  <a:srgbClr val="429C9E"/>
                </a:solidFill>
                <a:latin typeface="Consolas" panose="020B0609020204030204" pitchFamily="49" charset="0"/>
              </a:rPr>
              <a:t>SELECT </a:t>
            </a:r>
            <a:r>
              <a:rPr lang="en-US" sz="2200" dirty="0" err="1">
                <a:solidFill>
                  <a:srgbClr val="DCDCDC"/>
                </a:solidFill>
                <a:latin typeface="Consolas" panose="020B0609020204030204" pitchFamily="49" charset="0"/>
              </a:rPr>
              <a:t>GroupId</a:t>
            </a:r>
            <a:r>
              <a:rPr lang="en-US" sz="2200" dirty="0">
                <a:solidFill>
                  <a:srgbClr val="DCDCDC"/>
                </a:solidFill>
                <a:latin typeface="Consolas" panose="020B0609020204030204" pitchFamily="49" charset="0"/>
              </a:rPr>
              <a:t> </a:t>
            </a:r>
            <a:r>
              <a:rPr lang="en-US" sz="2200" dirty="0">
                <a:solidFill>
                  <a:srgbClr val="429C9E"/>
                </a:solidFill>
                <a:latin typeface="Consolas" panose="020B0609020204030204" pitchFamily="49" charset="0"/>
              </a:rPr>
              <a:t>FROM </a:t>
            </a:r>
            <a:r>
              <a:rPr lang="en-US" sz="2200" dirty="0">
                <a:solidFill>
                  <a:srgbClr val="DCDCDC"/>
                </a:solidFill>
                <a:latin typeface="Consolas" panose="020B0609020204030204" pitchFamily="49" charset="0"/>
              </a:rPr>
              <a:t>Groups </a:t>
            </a:r>
            <a:r>
              <a:rPr lang="en-US" sz="2200" dirty="0">
                <a:solidFill>
                  <a:srgbClr val="429C9E"/>
                </a:solidFill>
                <a:latin typeface="Consolas" panose="020B0609020204030204" pitchFamily="49" charset="0"/>
              </a:rPr>
              <a:t>WHERE </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a:solidFill>
                  <a:srgbClr val="FF0000"/>
                </a:solidFill>
                <a:latin typeface="Consolas" panose="020B0609020204030204" pitchFamily="49" charset="0"/>
              </a:rPr>
              <a:t> 'Product Group’</a:t>
            </a:r>
            <a:r>
              <a:rPr lang="en-US" sz="2200" dirty="0">
                <a:solidFill>
                  <a:srgbClr val="808080"/>
                </a:solidFill>
                <a:latin typeface="Consolas" panose="020B0609020204030204" pitchFamily="49" charset="0"/>
              </a:rPr>
              <a:t>),</a:t>
            </a:r>
          </a:p>
          <a:p>
            <a:r>
              <a:rPr lang="en-US" sz="2200" dirty="0">
                <a:solidFill>
                  <a:srgbClr val="DCDCDC"/>
                </a:solidFill>
                <a:latin typeface="Consolas" panose="020B0609020204030204" pitchFamily="49" charset="0"/>
              </a:rPr>
              <a:t>       </a:t>
            </a:r>
            <a:r>
              <a:rPr lang="en-US" sz="2200" dirty="0" err="1">
                <a:solidFill>
                  <a:srgbClr val="DCDCDC"/>
                </a:solidFill>
                <a:latin typeface="Consolas" panose="020B0609020204030204" pitchFamily="49" charset="0"/>
              </a:rPr>
              <a:t>Groups.GroupId</a:t>
            </a:r>
            <a:endParaRPr lang="en-US" sz="2200" dirty="0">
              <a:solidFill>
                <a:srgbClr val="808080"/>
              </a:solidFill>
              <a:latin typeface="Consolas" panose="020B0609020204030204" pitchFamily="49" charset="0"/>
            </a:endParaRPr>
          </a:p>
          <a:p>
            <a:r>
              <a:rPr lang="en-US" sz="2200" dirty="0">
                <a:solidFill>
                  <a:srgbClr val="429C9E"/>
                </a:solidFill>
                <a:latin typeface="Consolas" panose="020B0609020204030204" pitchFamily="49" charset="0"/>
              </a:rPr>
              <a:t>  FROM </a:t>
            </a:r>
            <a:r>
              <a:rPr lang="en-US" sz="2200" dirty="0">
                <a:solidFill>
                  <a:srgbClr val="DCDCDC"/>
                </a:solidFill>
                <a:latin typeface="Consolas" panose="020B0609020204030204" pitchFamily="49" charset="0"/>
              </a:rPr>
              <a:t>Groups</a:t>
            </a:r>
          </a:p>
          <a:p>
            <a:r>
              <a:rPr lang="en-US" sz="2200" dirty="0">
                <a:solidFill>
                  <a:srgbClr val="429C9E"/>
                </a:solidFill>
                <a:latin typeface="Consolas" panose="020B0609020204030204" pitchFamily="49" charset="0"/>
              </a:rPr>
              <a:t> WHERE</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Groups</a:t>
            </a:r>
            <a:r>
              <a:rPr lang="en-US" sz="2200" dirty="0" err="1">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&lt;&gt;</a:t>
            </a:r>
            <a:r>
              <a:rPr lang="en-US" sz="2200" dirty="0">
                <a:solidFill>
                  <a:srgbClr val="DCDCDC"/>
                </a:solidFill>
                <a:latin typeface="Consolas" panose="020B0609020204030204" pitchFamily="49" charset="0"/>
              </a:rPr>
              <a:t> </a:t>
            </a:r>
            <a:r>
              <a:rPr lang="en-US" sz="2200" dirty="0">
                <a:solidFill>
                  <a:srgbClr val="FF0000"/>
                </a:solidFill>
                <a:latin typeface="Consolas" panose="020B0609020204030204" pitchFamily="49" charset="0"/>
              </a:rPr>
              <a:t>'Product Group’</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23596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70E1889F-32BC-48E6-8D40-A61141EA4909}"/>
              </a:ext>
            </a:extLst>
          </p:cNvPr>
          <p:cNvGraphicFramePr>
            <a:graphicFrameLocks noGrp="1"/>
          </p:cNvGraphicFramePr>
          <p:nvPr>
            <p:extLst>
              <p:ext uri="{D42A27DB-BD31-4B8C-83A1-F6EECF244321}">
                <p14:modId xmlns:p14="http://schemas.microsoft.com/office/powerpoint/2010/main" val="1435628978"/>
              </p:ext>
            </p:extLst>
          </p:nvPr>
        </p:nvGraphicFramePr>
        <p:xfrm>
          <a:off x="185981"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418DC191-0CC9-42F4-8D25-741BF78D779D}"/>
              </a:ext>
            </a:extLst>
          </p:cNvPr>
          <p:cNvGraphicFramePr>
            <a:graphicFrameLocks noGrp="1"/>
          </p:cNvGraphicFramePr>
          <p:nvPr>
            <p:extLst>
              <p:ext uri="{D42A27DB-BD31-4B8C-83A1-F6EECF244321}">
                <p14:modId xmlns:p14="http://schemas.microsoft.com/office/powerpoint/2010/main" val="3890995017"/>
              </p:ext>
            </p:extLst>
          </p:nvPr>
        </p:nvGraphicFramePr>
        <p:xfrm>
          <a:off x="185980" y="331373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62D232B-2F4E-4C77-8CCE-EDB7B490BA1C}"/>
              </a:ext>
            </a:extLst>
          </p:cNvPr>
          <p:cNvGraphicFramePr>
            <a:graphicFrameLocks noGrp="1"/>
          </p:cNvGraphicFramePr>
          <p:nvPr>
            <p:extLst>
              <p:ext uri="{D42A27DB-BD31-4B8C-83A1-F6EECF244321}">
                <p14:modId xmlns:p14="http://schemas.microsoft.com/office/powerpoint/2010/main" val="1847149634"/>
              </p:ext>
            </p:extLst>
          </p:nvPr>
        </p:nvGraphicFramePr>
        <p:xfrm>
          <a:off x="3518118" y="1627006"/>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dirty="0"/>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dirty="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BFFC36C6-1EBF-4CCC-9E31-C71372DAAEC2}"/>
              </a:ext>
            </a:extLst>
          </p:cNvPr>
          <p:cNvGraphicFramePr>
            <a:graphicFrameLocks noGrp="1"/>
          </p:cNvGraphicFramePr>
          <p:nvPr>
            <p:extLst>
              <p:ext uri="{D42A27DB-BD31-4B8C-83A1-F6EECF244321}">
                <p14:modId xmlns:p14="http://schemas.microsoft.com/office/powerpoint/2010/main" val="2668431100"/>
              </p:ext>
            </p:extLst>
          </p:nvPr>
        </p:nvGraphicFramePr>
        <p:xfrm>
          <a:off x="185980" y="5000470"/>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pic>
        <p:nvPicPr>
          <p:cNvPr id="14" name="Picture 13" descr="Nested Groups relational schema">
            <a:extLst>
              <a:ext uri="{FF2B5EF4-FFF2-40B4-BE49-F238E27FC236}">
                <a16:creationId xmlns:a16="http://schemas.microsoft.com/office/drawing/2014/main" id="{45647413-A61B-42CF-8900-0C1EFE58209B}"/>
              </a:ext>
            </a:extLst>
          </p:cNvPr>
          <p:cNvPicPr>
            <a:picLocks noChangeAspect="1"/>
          </p:cNvPicPr>
          <p:nvPr/>
        </p:nvPicPr>
        <p:blipFill>
          <a:blip r:embed="rId3"/>
          <a:stretch>
            <a:fillRect/>
          </a:stretch>
        </p:blipFill>
        <p:spPr>
          <a:xfrm>
            <a:off x="7016131" y="1898225"/>
            <a:ext cx="4944361" cy="3536842"/>
          </a:xfrm>
          <a:prstGeom prst="rect">
            <a:avLst/>
          </a:prstGeom>
        </p:spPr>
      </p:pic>
    </p:spTree>
    <p:extLst>
      <p:ext uri="{BB962C8B-B14F-4D97-AF65-F5344CB8AC3E}">
        <p14:creationId xmlns:p14="http://schemas.microsoft.com/office/powerpoint/2010/main" val="233849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21599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Add supergroup node</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g.addV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'group'</a:t>
            </a:r>
            <a:r>
              <a:rPr kumimoji="0" lang="en-US" altLang="en-US" sz="2300" b="0" i="0" u="none" strike="noStrike" cap="none" normalizeH="0" baseline="0" dirty="0">
                <a:ln>
                  <a:noFill/>
                </a:ln>
                <a:solidFill>
                  <a:srgbClr val="DCDCDC"/>
                </a:solidFill>
                <a:effectLst/>
                <a:latin typeface="Consolas" panose="020B0609020204030204" pitchFamily="49" charset="0"/>
              </a:rPr>
              <a:t>).property('id', </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Link to adjacent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'Engineering’</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'Sales'</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226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5293A0B-32F2-44F3-AB8D-C7E5E1E7E139}"/>
              </a:ext>
            </a:extLst>
          </p:cNvPr>
          <p:cNvGraphicFramePr>
            <a:graphicFrameLocks noGrp="1"/>
          </p:cNvGraphicFramePr>
          <p:nvPr>
            <p:extLst>
              <p:ext uri="{D42A27DB-BD31-4B8C-83A1-F6EECF244321}">
                <p14:modId xmlns:p14="http://schemas.microsoft.com/office/powerpoint/2010/main" val="2747587639"/>
              </p:ext>
            </p:extLst>
          </p:nvPr>
        </p:nvGraphicFramePr>
        <p:xfrm>
          <a:off x="185981" y="1410701"/>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31E1EC06-6D95-4BFF-AA80-610E514D2A0F}"/>
              </a:ext>
            </a:extLst>
          </p:cNvPr>
          <p:cNvGraphicFramePr>
            <a:graphicFrameLocks noGrp="1"/>
          </p:cNvGraphicFramePr>
          <p:nvPr>
            <p:extLst>
              <p:ext uri="{D42A27DB-BD31-4B8C-83A1-F6EECF244321}">
                <p14:modId xmlns:p14="http://schemas.microsoft.com/office/powerpoint/2010/main" val="3163619333"/>
              </p:ext>
            </p:extLst>
          </p:nvPr>
        </p:nvGraphicFramePr>
        <p:xfrm>
          <a:off x="185980" y="3097433"/>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8D36EE4-04DD-4BB5-877A-C5AE94486EB7}"/>
              </a:ext>
            </a:extLst>
          </p:cNvPr>
          <p:cNvGraphicFramePr>
            <a:graphicFrameLocks noGrp="1"/>
          </p:cNvGraphicFramePr>
          <p:nvPr>
            <p:extLst>
              <p:ext uri="{D42A27DB-BD31-4B8C-83A1-F6EECF244321}">
                <p14:modId xmlns:p14="http://schemas.microsoft.com/office/powerpoint/2010/main" val="1800958397"/>
              </p:ext>
            </p:extLst>
          </p:nvPr>
        </p:nvGraphicFramePr>
        <p:xfrm>
          <a:off x="3518118" y="1410701"/>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EA72C627-58FE-49A4-981C-D6180DDCA716}"/>
              </a:ext>
            </a:extLst>
          </p:cNvPr>
          <p:cNvGraphicFramePr>
            <a:graphicFrameLocks noGrp="1"/>
          </p:cNvGraphicFramePr>
          <p:nvPr>
            <p:extLst>
              <p:ext uri="{D42A27DB-BD31-4B8C-83A1-F6EECF244321}">
                <p14:modId xmlns:p14="http://schemas.microsoft.com/office/powerpoint/2010/main" val="498571252"/>
              </p:ext>
            </p:extLst>
          </p:nvPr>
        </p:nvGraphicFramePr>
        <p:xfrm>
          <a:off x="185980" y="478416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sp>
        <p:nvSpPr>
          <p:cNvPr id="14" name="TextBox 13">
            <a:extLst>
              <a:ext uri="{FF2B5EF4-FFF2-40B4-BE49-F238E27FC236}">
                <a16:creationId xmlns:a16="http://schemas.microsoft.com/office/drawing/2014/main" id="{BFEF3F91-6D43-410D-9488-5C60F32EEAB9}"/>
              </a:ext>
            </a:extLst>
          </p:cNvPr>
          <p:cNvSpPr txBox="1"/>
          <p:nvPr/>
        </p:nvSpPr>
        <p:spPr>
          <a:xfrm>
            <a:off x="1508407" y="6051090"/>
            <a:ext cx="3759619" cy="369332"/>
          </a:xfrm>
          <a:prstGeom prst="rect">
            <a:avLst/>
          </a:prstGeom>
          <a:noFill/>
        </p:spPr>
        <p:txBody>
          <a:bodyPr wrap="none" rtlCol="0">
            <a:spAutoFit/>
          </a:bodyPr>
          <a:lstStyle/>
          <a:p>
            <a:r>
              <a:rPr lang="en-US" dirty="0">
                <a:solidFill>
                  <a:srgbClr val="FFC000"/>
                </a:solidFill>
              </a:rPr>
              <a:t>Added 1 table; 6 rows; 2 new columns</a:t>
            </a:r>
          </a:p>
        </p:txBody>
      </p:sp>
      <p:sp>
        <p:nvSpPr>
          <p:cNvPr id="16" name="TextBox 15">
            <a:extLst>
              <a:ext uri="{FF2B5EF4-FFF2-40B4-BE49-F238E27FC236}">
                <a16:creationId xmlns:a16="http://schemas.microsoft.com/office/drawing/2014/main" id="{179C1443-B0BC-4CAB-B033-9539D761EA73}"/>
              </a:ext>
            </a:extLst>
          </p:cNvPr>
          <p:cNvSpPr txBox="1"/>
          <p:nvPr/>
        </p:nvSpPr>
        <p:spPr>
          <a:xfrm>
            <a:off x="8905420" y="6051090"/>
            <a:ext cx="1519455" cy="369332"/>
          </a:xfrm>
          <a:prstGeom prst="rect">
            <a:avLst/>
          </a:prstGeom>
          <a:noFill/>
        </p:spPr>
        <p:txBody>
          <a:bodyPr wrap="none" rtlCol="0">
            <a:spAutoFit/>
          </a:bodyPr>
          <a:lstStyle/>
          <a:p>
            <a:r>
              <a:rPr lang="en-US" dirty="0">
                <a:solidFill>
                  <a:srgbClr val="92D050"/>
                </a:solidFill>
              </a:rPr>
              <a:t>+3 documents</a:t>
            </a:r>
          </a:p>
        </p:txBody>
      </p:sp>
      <p:pic>
        <p:nvPicPr>
          <p:cNvPr id="18" name="Picture 17" descr="Nested Groups graph">
            <a:extLst>
              <a:ext uri="{FF2B5EF4-FFF2-40B4-BE49-F238E27FC236}">
                <a16:creationId xmlns:a16="http://schemas.microsoft.com/office/drawing/2014/main" id="{CF6D8AF1-54EC-491B-9C82-48AFF99B3117}"/>
              </a:ext>
            </a:extLst>
          </p:cNvPr>
          <p:cNvPicPr>
            <a:picLocks noChangeAspect="1"/>
          </p:cNvPicPr>
          <p:nvPr/>
        </p:nvPicPr>
        <p:blipFill>
          <a:blip r:embed="rId3"/>
          <a:stretch>
            <a:fillRect/>
          </a:stretch>
        </p:blipFill>
        <p:spPr>
          <a:xfrm>
            <a:off x="7471509" y="668440"/>
            <a:ext cx="4387278" cy="5181500"/>
          </a:xfrm>
          <a:prstGeom prst="rect">
            <a:avLst/>
          </a:prstGeom>
        </p:spPr>
      </p:pic>
    </p:spTree>
    <p:extLst>
      <p:ext uri="{BB962C8B-B14F-4D97-AF65-F5344CB8AC3E}">
        <p14:creationId xmlns:p14="http://schemas.microsoft.com/office/powerpoint/2010/main" val="62018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80D4BD94-FC1E-443A-AD34-607273328938}"/>
              </a:ext>
            </a:extLst>
          </p:cNvPr>
          <p:cNvGraphicFramePr>
            <a:graphicFrameLocks noGrp="1"/>
          </p:cNvGraphicFramePr>
          <p:nvPr>
            <p:extLst>
              <p:ext uri="{D42A27DB-BD31-4B8C-83A1-F6EECF244321}">
                <p14:modId xmlns:p14="http://schemas.microsoft.com/office/powerpoint/2010/main" val="2255806199"/>
              </p:ext>
            </p:extLst>
          </p:nvPr>
        </p:nvGraphicFramePr>
        <p:xfrm>
          <a:off x="387458" y="174207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sp>
        <p:nvSpPr>
          <p:cNvPr id="5" name="Rectangle 4">
            <a:extLst>
              <a:ext uri="{FF2B5EF4-FFF2-40B4-BE49-F238E27FC236}">
                <a16:creationId xmlns:a16="http://schemas.microsoft.com/office/drawing/2014/main" id="{78A342D1-E5ED-42E4-A153-2571F1526283}"/>
              </a:ext>
            </a:extLst>
          </p:cNvPr>
          <p:cNvSpPr/>
          <p:nvPr/>
        </p:nvSpPr>
        <p:spPr>
          <a:xfrm>
            <a:off x="125986" y="3596148"/>
            <a:ext cx="6668104" cy="2585323"/>
          </a:xfrm>
          <a:prstGeom prst="rect">
            <a:avLst/>
          </a:prstGeom>
        </p:spPr>
        <p:txBody>
          <a:bodyPr wrap="square">
            <a:spAutoFit/>
          </a:bodyPr>
          <a:lstStyle/>
          <a:p>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GroupName</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ChildGroupId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'Product Group'</a:t>
            </a:r>
            <a:r>
              <a:rPr lang="en-US" dirty="0">
                <a:solidFill>
                  <a:srgbClr val="808080"/>
                </a:solidFill>
                <a:latin typeface="Consolas" panose="020B0609020204030204" pitchFamily="49" charset="0"/>
              </a:rPr>
              <a:t>)</a:t>
            </a:r>
            <a:endParaRPr lang="en-US" dirty="0"/>
          </a:p>
        </p:txBody>
      </p:sp>
      <p:sp>
        <p:nvSpPr>
          <p:cNvPr id="7" name="Rectangle 1">
            <a:extLst>
              <a:ext uri="{FF2B5EF4-FFF2-40B4-BE49-F238E27FC236}">
                <a16:creationId xmlns:a16="http://schemas.microsoft.com/office/drawing/2014/main" id="{4C1AD382-2A8C-40E4-BB01-56B52E39057B}"/>
              </a:ext>
            </a:extLst>
          </p:cNvPr>
          <p:cNvSpPr>
            <a:spLocks noChangeArrowheads="1"/>
          </p:cNvSpPr>
          <p:nvPr/>
        </p:nvSpPr>
        <p:spPr bwMode="auto">
          <a:xfrm>
            <a:off x="7831603" y="3429000"/>
            <a:ext cx="3643701"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'Product Group’</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 name="Picture 9" descr="Nested Groups Gremlin vertices">
            <a:extLst>
              <a:ext uri="{FF2B5EF4-FFF2-40B4-BE49-F238E27FC236}">
                <a16:creationId xmlns:a16="http://schemas.microsoft.com/office/drawing/2014/main" id="{D0F870D6-CF81-405C-A81B-6729C18705E9}"/>
              </a:ext>
            </a:extLst>
          </p:cNvPr>
          <p:cNvPicPr>
            <a:picLocks noChangeAspect="1"/>
          </p:cNvPicPr>
          <p:nvPr/>
        </p:nvPicPr>
        <p:blipFill>
          <a:blip r:embed="rId3"/>
          <a:stretch>
            <a:fillRect/>
          </a:stretch>
        </p:blipFill>
        <p:spPr>
          <a:xfrm>
            <a:off x="7502365" y="1571269"/>
            <a:ext cx="4302175" cy="1454131"/>
          </a:xfrm>
          <a:prstGeom prst="rect">
            <a:avLst/>
          </a:prstGeom>
        </p:spPr>
      </p:pic>
    </p:spTree>
    <p:extLst>
      <p:ext uri="{BB962C8B-B14F-4D97-AF65-F5344CB8AC3E}">
        <p14:creationId xmlns:p14="http://schemas.microsoft.com/office/powerpoint/2010/main" val="1512401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ln>
                  <a:solidFill>
                    <a:schemeClr val="accent1"/>
                  </a:solidFill>
                </a:ln>
                <a:solidFill>
                  <a:srgbClr val="FE6D31"/>
                </a:solidFill>
              </a:rPr>
              <a:t>Management</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92385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031325"/>
          </a:xfrm>
          <a:prstGeom prst="rect">
            <a:avLst/>
          </a:prstGeom>
        </p:spPr>
        <p:txBody>
          <a:bodyPr wrap="square">
            <a:spAutoFit/>
          </a:bodyPr>
          <a:lstStyle/>
          <a:p>
            <a:r>
              <a:rPr lang="en-US" sz="1400" dirty="0">
                <a:solidFill>
                  <a:srgbClr val="57A64A"/>
                </a:solidFill>
                <a:latin typeface="Consolas" panose="020B0609020204030204" pitchFamily="49" charset="0"/>
              </a:rPr>
              <a:t>-- Create the Employee/Employee join table</a:t>
            </a:r>
          </a:p>
          <a:p>
            <a:r>
              <a:rPr lang="en-US" sz="1400" dirty="0">
                <a:solidFill>
                  <a:srgbClr val="429C9E"/>
                </a:solidFill>
                <a:latin typeface="Consolas" panose="020B0609020204030204" pitchFamily="49" charset="0"/>
              </a:rPr>
              <a:t>CREATE TABLE </a:t>
            </a:r>
            <a:r>
              <a:rPr lang="en-US" sz="1400" dirty="0" err="1">
                <a:solidFill>
                  <a:srgbClr val="DCDCDC"/>
                </a:solidFill>
                <a:latin typeface="Consolas" panose="020B0609020204030204" pitchFamily="49" charset="0"/>
              </a:rPr>
              <a:t>Employee_Employee</a:t>
            </a:r>
            <a:endParaRPr lang="en-US" sz="1400" dirty="0">
              <a:solidFill>
                <a:srgbClr val="DCDCDC"/>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ParentEmployeeId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pkcEmployeeEmployee</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PRIMARY KEY CLUSTERED</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fkEmployeeEmployee_Employee_Parent</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fkEmployeeEmployee_Employee_Child</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8801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pic>
        <p:nvPicPr>
          <p:cNvPr id="5" name="Picture 4" descr="What is a Graph">
            <a:extLst>
              <a:ext uri="{FF2B5EF4-FFF2-40B4-BE49-F238E27FC236}">
                <a16:creationId xmlns:a16="http://schemas.microsoft.com/office/drawing/2014/main" id="{32FA309F-8650-4E94-B8E8-F33F6F7FD75F}"/>
              </a:ext>
            </a:extLst>
          </p:cNvPr>
          <p:cNvPicPr>
            <a:picLocks noChangeAspect="1"/>
          </p:cNvPicPr>
          <p:nvPr/>
        </p:nvPicPr>
        <p:blipFill>
          <a:blip r:embed="rId3"/>
          <a:stretch>
            <a:fillRect/>
          </a:stretch>
        </p:blipFill>
        <p:spPr>
          <a:xfrm>
            <a:off x="2901325" y="1859756"/>
            <a:ext cx="5980559" cy="3749659"/>
          </a:xfrm>
          <a:prstGeom prst="rect">
            <a:avLst/>
          </a:prstGeom>
        </p:spPr>
      </p:pic>
    </p:spTree>
    <p:extLst>
      <p:ext uri="{BB962C8B-B14F-4D97-AF65-F5344CB8AC3E}">
        <p14:creationId xmlns:p14="http://schemas.microsoft.com/office/powerpoint/2010/main" val="5763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862322"/>
          </a:xfrm>
          <a:prstGeom prst="rect">
            <a:avLst/>
          </a:prstGeom>
        </p:spPr>
        <p:txBody>
          <a:bodyPr wrap="square">
            <a:spAutoFit/>
          </a:bodyPr>
          <a:lstStyle/>
          <a:p>
            <a:r>
              <a:rPr lang="en-US" dirty="0">
                <a:solidFill>
                  <a:srgbClr val="57A64A"/>
                </a:solidFill>
                <a:latin typeface="Consolas" panose="020B0609020204030204" pitchFamily="49" charset="0"/>
              </a:rPr>
              <a:t>-- Make Ada the boss</a:t>
            </a:r>
          </a:p>
          <a:p>
            <a:r>
              <a:rPr lang="en-US" dirty="0">
                <a:solidFill>
                  <a:srgbClr val="429C9E"/>
                </a:solidFill>
                <a:latin typeface="Consolas" panose="020B0609020204030204" pitchFamily="49" charset="0"/>
              </a:rPr>
              <a:t>INSERT INTO </a:t>
            </a:r>
            <a:r>
              <a:rPr lang="en-US" dirty="0" err="1">
                <a:solidFill>
                  <a:srgbClr val="DCDCDC"/>
                </a:solidFill>
                <a:latin typeface="Consolas" panose="020B0609020204030204" pitchFamily="49" charset="0"/>
              </a:rPr>
              <a:t>Employee_Employee</a:t>
            </a:r>
            <a:r>
              <a:rPr lang="en-US" dirty="0">
                <a:solidFill>
                  <a:srgbClr val="DCDCDC"/>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ParentEmployeeId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ChildEmployeeId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SELECT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'Ada C. Lavigne'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 </a:t>
            </a:r>
            <a:r>
              <a:rPr lang="en-US" dirty="0" err="1">
                <a:solidFill>
                  <a:srgbClr val="DCDCDC"/>
                </a:solidFill>
                <a:latin typeface="Consolas" panose="020B0609020204030204" pitchFamily="49" charset="0"/>
              </a:rPr>
              <a:t>Employee_Group</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'Sales'</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25220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B6F3B07A-2C40-4312-A5F4-5B8F1D9B5614}"/>
              </a:ext>
            </a:extLst>
          </p:cNvPr>
          <p:cNvGraphicFramePr>
            <a:graphicFrameLocks noGrp="1"/>
          </p:cNvGraphicFramePr>
          <p:nvPr>
            <p:extLst>
              <p:ext uri="{D42A27DB-BD31-4B8C-83A1-F6EECF244321}">
                <p14:modId xmlns:p14="http://schemas.microsoft.com/office/powerpoint/2010/main" val="1915759745"/>
              </p:ext>
            </p:extLst>
          </p:nvPr>
        </p:nvGraphicFramePr>
        <p:xfrm>
          <a:off x="205645" y="144019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5EA39EB0-FE41-4839-BC84-6204E8973D12}"/>
              </a:ext>
            </a:extLst>
          </p:cNvPr>
          <p:cNvGraphicFramePr>
            <a:graphicFrameLocks noGrp="1"/>
          </p:cNvGraphicFramePr>
          <p:nvPr>
            <p:extLst>
              <p:ext uri="{D42A27DB-BD31-4B8C-83A1-F6EECF244321}">
                <p14:modId xmlns:p14="http://schemas.microsoft.com/office/powerpoint/2010/main" val="1916659661"/>
              </p:ext>
            </p:extLst>
          </p:nvPr>
        </p:nvGraphicFramePr>
        <p:xfrm>
          <a:off x="205644" y="31269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1A2C2BB5-DF16-45D9-B19C-633D1FBF4062}"/>
              </a:ext>
            </a:extLst>
          </p:cNvPr>
          <p:cNvGraphicFramePr>
            <a:graphicFrameLocks noGrp="1"/>
          </p:cNvGraphicFramePr>
          <p:nvPr>
            <p:extLst>
              <p:ext uri="{D42A27DB-BD31-4B8C-83A1-F6EECF244321}">
                <p14:modId xmlns:p14="http://schemas.microsoft.com/office/powerpoint/2010/main" val="3222886573"/>
              </p:ext>
            </p:extLst>
          </p:nvPr>
        </p:nvGraphicFramePr>
        <p:xfrm>
          <a:off x="3537782" y="1440198"/>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F288EA3A-936F-4E03-8D6E-AB55D43C8BBA}"/>
              </a:ext>
            </a:extLst>
          </p:cNvPr>
          <p:cNvGraphicFramePr>
            <a:graphicFrameLocks noGrp="1"/>
          </p:cNvGraphicFramePr>
          <p:nvPr>
            <p:extLst>
              <p:ext uri="{D42A27DB-BD31-4B8C-83A1-F6EECF244321}">
                <p14:modId xmlns:p14="http://schemas.microsoft.com/office/powerpoint/2010/main" val="2774382769"/>
              </p:ext>
            </p:extLst>
          </p:nvPr>
        </p:nvGraphicFramePr>
        <p:xfrm>
          <a:off x="205644" y="4813662"/>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1BCAAD64-79D1-41B0-BD65-F2D99AA1EDA5}"/>
              </a:ext>
            </a:extLst>
          </p:cNvPr>
          <p:cNvGraphicFramePr>
            <a:graphicFrameLocks noGrp="1"/>
          </p:cNvGraphicFramePr>
          <p:nvPr>
            <p:extLst>
              <p:ext uri="{D42A27DB-BD31-4B8C-83A1-F6EECF244321}">
                <p14:modId xmlns:p14="http://schemas.microsoft.com/office/powerpoint/2010/main" val="2196097682"/>
              </p:ext>
            </p:extLst>
          </p:nvPr>
        </p:nvGraphicFramePr>
        <p:xfrm>
          <a:off x="3537782" y="4813662"/>
          <a:ext cx="3149537" cy="148336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sz="1400" err="1"/>
                        <a:t>ParentEmployeeId</a:t>
                      </a:r>
                      <a:endParaRPr lang="en-US" sz="1400"/>
                    </a:p>
                  </a:txBody>
                  <a:tcPr/>
                </a:tc>
                <a:tc>
                  <a:txBody>
                    <a:bodyPr/>
                    <a:lstStyle/>
                    <a:p>
                      <a:r>
                        <a:rPr lang="en-US" sz="1400" err="1"/>
                        <a:t>ChildEmployeeId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582860321"/>
                  </a:ext>
                </a:extLst>
              </a:tr>
            </a:tbl>
          </a:graphicData>
        </a:graphic>
      </p:graphicFrame>
      <p:pic>
        <p:nvPicPr>
          <p:cNvPr id="16" name="Picture 15" descr="Additional hierarchies relational schema">
            <a:extLst>
              <a:ext uri="{FF2B5EF4-FFF2-40B4-BE49-F238E27FC236}">
                <a16:creationId xmlns:a16="http://schemas.microsoft.com/office/drawing/2014/main" id="{A419A157-BD25-4859-9420-769AB7677121}"/>
              </a:ext>
            </a:extLst>
          </p:cNvPr>
          <p:cNvPicPr>
            <a:picLocks noChangeAspect="1"/>
          </p:cNvPicPr>
          <p:nvPr/>
        </p:nvPicPr>
        <p:blipFill>
          <a:blip r:embed="rId3"/>
          <a:stretch>
            <a:fillRect/>
          </a:stretch>
        </p:blipFill>
        <p:spPr>
          <a:xfrm>
            <a:off x="7170275" y="1836147"/>
            <a:ext cx="4772025" cy="3533775"/>
          </a:xfrm>
          <a:prstGeom prst="rect">
            <a:avLst/>
          </a:prstGeom>
        </p:spPr>
      </p:pic>
    </p:spTree>
    <p:extLst>
      <p:ext uri="{BB962C8B-B14F-4D97-AF65-F5344CB8AC3E}">
        <p14:creationId xmlns:p14="http://schemas.microsoft.com/office/powerpoint/2010/main" val="258248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11541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57A64A"/>
                </a:solidFill>
                <a:latin typeface="Consolas" panose="020B0609020204030204" pitchFamily="49" charset="0"/>
              </a:rPr>
              <a:t>// Add relationships</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'Willis B. Hawkins</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'Neil S. Vega'</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3913521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A6C057A-8360-4426-9A70-68112DAC1D72}"/>
              </a:ext>
            </a:extLst>
          </p:cNvPr>
          <p:cNvGraphicFramePr>
            <a:graphicFrameLocks noGrp="1"/>
          </p:cNvGraphicFramePr>
          <p:nvPr>
            <p:extLst>
              <p:ext uri="{D42A27DB-BD31-4B8C-83A1-F6EECF244321}">
                <p14:modId xmlns:p14="http://schemas.microsoft.com/office/powerpoint/2010/main" val="2708218560"/>
              </p:ext>
            </p:extLst>
          </p:nvPr>
        </p:nvGraphicFramePr>
        <p:xfrm>
          <a:off x="185981" y="1361531"/>
          <a:ext cx="2536445" cy="1483360"/>
        </p:xfrm>
        <a:graphic>
          <a:graphicData uri="http://schemas.openxmlformats.org/drawingml/2006/table">
            <a:tbl>
              <a:tblPr firstRow="1" bandRow="1">
                <a:tableStyleId>{7DF18680-E054-41AD-8BC1-D1AEF772440D}</a:tableStyleId>
              </a:tblPr>
              <a:tblGrid>
                <a:gridCol w="1091121">
                  <a:extLst>
                    <a:ext uri="{9D8B030D-6E8A-4147-A177-3AD203B41FA5}">
                      <a16:colId xmlns:a16="http://schemas.microsoft.com/office/drawing/2014/main" val="1458798595"/>
                    </a:ext>
                  </a:extLst>
                </a:gridCol>
                <a:gridCol w="1445324">
                  <a:extLst>
                    <a:ext uri="{9D8B030D-6E8A-4147-A177-3AD203B41FA5}">
                      <a16:colId xmlns:a16="http://schemas.microsoft.com/office/drawing/2014/main" val="42479433"/>
                    </a:ext>
                  </a:extLst>
                </a:gridCol>
              </a:tblGrid>
              <a:tr h="370840">
                <a:tc>
                  <a:txBody>
                    <a:bodyPr/>
                    <a:lstStyle/>
                    <a:p>
                      <a:r>
                        <a:rPr lang="en-US" sz="1400" err="1"/>
                        <a:t>EmployeeId</a:t>
                      </a:r>
                      <a:endParaRPr lang="en-US" sz="1400"/>
                    </a:p>
                  </a:txBody>
                  <a:tcPr/>
                </a:tc>
                <a:tc>
                  <a:txBody>
                    <a:bodyPr/>
                    <a:lstStyle/>
                    <a:p>
                      <a:r>
                        <a:rPr lang="en-US" sz="1400" err="1"/>
                        <a:t>EmployeeName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Willis B. Hawkins</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Neil S. Vega</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1995E98A-BD10-4934-820E-7D73CF7365E4}"/>
              </a:ext>
            </a:extLst>
          </p:cNvPr>
          <p:cNvGraphicFramePr>
            <a:graphicFrameLocks noGrp="1"/>
          </p:cNvGraphicFramePr>
          <p:nvPr>
            <p:extLst>
              <p:ext uri="{D42A27DB-BD31-4B8C-83A1-F6EECF244321}">
                <p14:modId xmlns:p14="http://schemas.microsoft.com/office/powerpoint/2010/main" val="2501403318"/>
              </p:ext>
            </p:extLst>
          </p:nvPr>
        </p:nvGraphicFramePr>
        <p:xfrm>
          <a:off x="185980" y="3048263"/>
          <a:ext cx="2495227" cy="148336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66998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GroupName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Engineering</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Sales</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AE31542A-3444-42C5-979B-97B7EBF2B440}"/>
              </a:ext>
            </a:extLst>
          </p:cNvPr>
          <p:cNvGraphicFramePr>
            <a:graphicFrameLocks noGrp="1"/>
          </p:cNvGraphicFramePr>
          <p:nvPr>
            <p:extLst>
              <p:ext uri="{D42A27DB-BD31-4B8C-83A1-F6EECF244321}">
                <p14:modId xmlns:p14="http://schemas.microsoft.com/office/powerpoint/2010/main" val="1533709436"/>
              </p:ext>
            </p:extLst>
          </p:nvPr>
        </p:nvGraphicFramePr>
        <p:xfrm>
          <a:off x="2991181" y="1361531"/>
          <a:ext cx="1916367" cy="296672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09112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EmployeeId</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3</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1</a:t>
                      </a:r>
                    </a:p>
                  </a:txBody>
                  <a:tcPr/>
                </a:tc>
                <a:extLst>
                  <a:ext uri="{0D108BD9-81ED-4DB2-BD59-A6C34878D82A}">
                    <a16:rowId xmlns:a16="http://schemas.microsoft.com/office/drawing/2014/main" val="2306899150"/>
                  </a:ext>
                </a:extLst>
              </a:tr>
              <a:tr h="370840">
                <a:tc>
                  <a:txBody>
                    <a:bodyPr/>
                    <a:lstStyle/>
                    <a:p>
                      <a:r>
                        <a:rPr lang="en-US" sz="1400"/>
                        <a:t>2</a:t>
                      </a:r>
                    </a:p>
                  </a:txBody>
                  <a:tcPr/>
                </a:tc>
                <a:tc>
                  <a:txBody>
                    <a:bodyPr/>
                    <a:lstStyle/>
                    <a:p>
                      <a:r>
                        <a:rPr lang="en-US" sz="1400"/>
                        <a:t>2</a:t>
                      </a:r>
                    </a:p>
                  </a:txBody>
                  <a:tcPr/>
                </a:tc>
                <a:extLst>
                  <a:ext uri="{0D108BD9-81ED-4DB2-BD59-A6C34878D82A}">
                    <a16:rowId xmlns:a16="http://schemas.microsoft.com/office/drawing/2014/main" val="1484421926"/>
                  </a:ext>
                </a:extLst>
              </a:tr>
              <a:tr h="370840">
                <a:tc>
                  <a:txBody>
                    <a:bodyPr/>
                    <a:lstStyle/>
                    <a:p>
                      <a:r>
                        <a:rPr lang="en-US" sz="1400"/>
                        <a:t>2</a:t>
                      </a:r>
                    </a:p>
                  </a:txBody>
                  <a:tcPr/>
                </a:tc>
                <a:tc>
                  <a:txBody>
                    <a:bodyPr/>
                    <a:lstStyle/>
                    <a:p>
                      <a:r>
                        <a:rPr lang="en-US" sz="1400"/>
                        <a:t>3</a:t>
                      </a:r>
                    </a:p>
                  </a:txBody>
                  <a:tcPr/>
                </a:tc>
                <a:extLst>
                  <a:ext uri="{0D108BD9-81ED-4DB2-BD59-A6C34878D82A}">
                    <a16:rowId xmlns:a16="http://schemas.microsoft.com/office/drawing/2014/main" val="835933088"/>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3131917589"/>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910831967"/>
                  </a:ext>
                </a:extLst>
              </a:tr>
              <a:tr h="370840">
                <a:tc>
                  <a:txBody>
                    <a:bodyPr/>
                    <a:lstStyle/>
                    <a:p>
                      <a:r>
                        <a:rPr lang="en-US" sz="1400"/>
                        <a:t>3</a:t>
                      </a:r>
                    </a:p>
                  </a:txBody>
                  <a:tcPr/>
                </a:tc>
                <a:tc>
                  <a:txBody>
                    <a:bodyPr/>
                    <a:lstStyle/>
                    <a:p>
                      <a:r>
                        <a:rPr lang="en-US" sz="140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1AD75398-FB8A-47ED-ABCE-22DA911488DE}"/>
              </a:ext>
            </a:extLst>
          </p:cNvPr>
          <p:cNvGraphicFramePr>
            <a:graphicFrameLocks noGrp="1"/>
          </p:cNvGraphicFramePr>
          <p:nvPr>
            <p:extLst>
              <p:ext uri="{D42A27DB-BD31-4B8C-83A1-F6EECF244321}">
                <p14:modId xmlns:p14="http://schemas.microsoft.com/office/powerpoint/2010/main" val="3879423095"/>
              </p:ext>
            </p:extLst>
          </p:nvPr>
        </p:nvGraphicFramePr>
        <p:xfrm>
          <a:off x="185980" y="4626712"/>
          <a:ext cx="2508568" cy="1112520"/>
        </p:xfrm>
        <a:graphic>
          <a:graphicData uri="http://schemas.openxmlformats.org/drawingml/2006/table">
            <a:tbl>
              <a:tblPr firstRow="1" bandRow="1">
                <a:tableStyleId>{7DF18680-E054-41AD-8BC1-D1AEF772440D}</a:tableStyleId>
              </a:tblPr>
              <a:tblGrid>
                <a:gridCol w="1310259">
                  <a:extLst>
                    <a:ext uri="{9D8B030D-6E8A-4147-A177-3AD203B41FA5}">
                      <a16:colId xmlns:a16="http://schemas.microsoft.com/office/drawing/2014/main" val="1458798595"/>
                    </a:ext>
                  </a:extLst>
                </a:gridCol>
                <a:gridCol w="1198309">
                  <a:extLst>
                    <a:ext uri="{9D8B030D-6E8A-4147-A177-3AD203B41FA5}">
                      <a16:colId xmlns:a16="http://schemas.microsoft.com/office/drawing/2014/main" val="42479433"/>
                    </a:ext>
                  </a:extLst>
                </a:gridCol>
              </a:tblGrid>
              <a:tr h="370840">
                <a:tc>
                  <a:txBody>
                    <a:bodyPr/>
                    <a:lstStyle/>
                    <a:p>
                      <a:r>
                        <a:rPr lang="en-US" sz="1400" err="1"/>
                        <a:t>ParentGroupId</a:t>
                      </a:r>
                      <a:endParaRPr lang="en-US" sz="1400"/>
                    </a:p>
                  </a:txBody>
                  <a:tcPr/>
                </a:tc>
                <a:tc>
                  <a:txBody>
                    <a:bodyPr/>
                    <a:lstStyle/>
                    <a:p>
                      <a:r>
                        <a:rPr lang="en-US" sz="1400" err="1"/>
                        <a:t>ChildGroupId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C0194D75-8214-49AC-BF27-F5659C8A758F}"/>
              </a:ext>
            </a:extLst>
          </p:cNvPr>
          <p:cNvGraphicFramePr>
            <a:graphicFrameLocks noGrp="1"/>
          </p:cNvGraphicFramePr>
          <p:nvPr>
            <p:extLst>
              <p:ext uri="{D42A27DB-BD31-4B8C-83A1-F6EECF244321}">
                <p14:modId xmlns:p14="http://schemas.microsoft.com/office/powerpoint/2010/main" val="3716518902"/>
              </p:ext>
            </p:extLst>
          </p:nvPr>
        </p:nvGraphicFramePr>
        <p:xfrm>
          <a:off x="2991181" y="4441292"/>
          <a:ext cx="2477135" cy="1483360"/>
        </p:xfrm>
        <a:graphic>
          <a:graphicData uri="http://schemas.openxmlformats.org/drawingml/2006/table">
            <a:tbl>
              <a:tblPr firstRow="1" bandRow="1">
                <a:tableStyleId>{7DF18680-E054-41AD-8BC1-D1AEF772440D}</a:tableStyleId>
              </a:tblPr>
              <a:tblGrid>
                <a:gridCol w="1284605">
                  <a:extLst>
                    <a:ext uri="{9D8B030D-6E8A-4147-A177-3AD203B41FA5}">
                      <a16:colId xmlns:a16="http://schemas.microsoft.com/office/drawing/2014/main" val="1458798595"/>
                    </a:ext>
                  </a:extLst>
                </a:gridCol>
                <a:gridCol w="1192530">
                  <a:extLst>
                    <a:ext uri="{9D8B030D-6E8A-4147-A177-3AD203B41FA5}">
                      <a16:colId xmlns:a16="http://schemas.microsoft.com/office/drawing/2014/main" val="42479433"/>
                    </a:ext>
                  </a:extLst>
                </a:gridCol>
              </a:tblGrid>
              <a:tr h="370840">
                <a:tc>
                  <a:txBody>
                    <a:bodyPr/>
                    <a:lstStyle/>
                    <a:p>
                      <a:r>
                        <a:rPr lang="en-US" sz="1100" err="1"/>
                        <a:t>ParentEmployeeId</a:t>
                      </a:r>
                      <a:endParaRPr lang="en-US" sz="1100"/>
                    </a:p>
                  </a:txBody>
                  <a:tcPr/>
                </a:tc>
                <a:tc>
                  <a:txBody>
                    <a:bodyPr/>
                    <a:lstStyle/>
                    <a:p>
                      <a:r>
                        <a:rPr lang="en-US" sz="1100" err="1"/>
                        <a:t>ChildEmployeeId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dirty="0"/>
                        <a:t>3</a:t>
                      </a:r>
                    </a:p>
                  </a:txBody>
                  <a:tcPr/>
                </a:tc>
                <a:extLst>
                  <a:ext uri="{0D108BD9-81ED-4DB2-BD59-A6C34878D82A}">
                    <a16:rowId xmlns:a16="http://schemas.microsoft.com/office/drawing/2014/main" val="582860321"/>
                  </a:ext>
                </a:extLst>
              </a:tr>
            </a:tbl>
          </a:graphicData>
        </a:graphic>
      </p:graphicFrame>
      <p:sp>
        <p:nvSpPr>
          <p:cNvPr id="16" name="TextBox 15">
            <a:extLst>
              <a:ext uri="{FF2B5EF4-FFF2-40B4-BE49-F238E27FC236}">
                <a16:creationId xmlns:a16="http://schemas.microsoft.com/office/drawing/2014/main" id="{F708A1CB-F53A-4F25-BB5B-05F0B40A0820}"/>
              </a:ext>
            </a:extLst>
          </p:cNvPr>
          <p:cNvSpPr txBox="1"/>
          <p:nvPr/>
        </p:nvSpPr>
        <p:spPr>
          <a:xfrm>
            <a:off x="648525" y="6103737"/>
            <a:ext cx="4147802" cy="400110"/>
          </a:xfrm>
          <a:prstGeom prst="rect">
            <a:avLst/>
          </a:prstGeom>
          <a:noFill/>
        </p:spPr>
        <p:txBody>
          <a:bodyPr wrap="none" rtlCol="0">
            <a:spAutoFit/>
          </a:bodyPr>
          <a:lstStyle/>
          <a:p>
            <a:r>
              <a:rPr lang="en-US" sz="2000" dirty="0">
                <a:solidFill>
                  <a:srgbClr val="FFC000"/>
                </a:solidFill>
              </a:rPr>
              <a:t>Added 1 table; 2 rows; 2 new columns</a:t>
            </a:r>
          </a:p>
        </p:txBody>
      </p:sp>
      <p:sp>
        <p:nvSpPr>
          <p:cNvPr id="18" name="TextBox 17">
            <a:extLst>
              <a:ext uri="{FF2B5EF4-FFF2-40B4-BE49-F238E27FC236}">
                <a16:creationId xmlns:a16="http://schemas.microsoft.com/office/drawing/2014/main" id="{BD1DE421-64E8-4A88-8301-23138CA699A6}"/>
              </a:ext>
            </a:extLst>
          </p:cNvPr>
          <p:cNvSpPr txBox="1"/>
          <p:nvPr/>
        </p:nvSpPr>
        <p:spPr>
          <a:xfrm>
            <a:off x="8310661" y="6106104"/>
            <a:ext cx="1666675" cy="400110"/>
          </a:xfrm>
          <a:prstGeom prst="rect">
            <a:avLst/>
          </a:prstGeom>
          <a:noFill/>
        </p:spPr>
        <p:txBody>
          <a:bodyPr wrap="none" rtlCol="0">
            <a:spAutoFit/>
          </a:bodyPr>
          <a:lstStyle/>
          <a:p>
            <a:r>
              <a:rPr lang="en-US" sz="2000" dirty="0">
                <a:solidFill>
                  <a:srgbClr val="92D050"/>
                </a:solidFill>
              </a:rPr>
              <a:t>+2 documents</a:t>
            </a:r>
          </a:p>
        </p:txBody>
      </p:sp>
      <p:pic>
        <p:nvPicPr>
          <p:cNvPr id="20" name="Picture 19" descr="Additional hierarchies Gremlin graph">
            <a:extLst>
              <a:ext uri="{FF2B5EF4-FFF2-40B4-BE49-F238E27FC236}">
                <a16:creationId xmlns:a16="http://schemas.microsoft.com/office/drawing/2014/main" id="{7A737AF1-0ED7-4D13-B0E0-536061B346E2}"/>
              </a:ext>
            </a:extLst>
          </p:cNvPr>
          <p:cNvPicPr>
            <a:picLocks noChangeAspect="1"/>
          </p:cNvPicPr>
          <p:nvPr/>
        </p:nvPicPr>
        <p:blipFill>
          <a:blip r:embed="rId3"/>
          <a:stretch>
            <a:fillRect/>
          </a:stretch>
        </p:blipFill>
        <p:spPr>
          <a:xfrm>
            <a:off x="7284454" y="139372"/>
            <a:ext cx="4478700" cy="5964365"/>
          </a:xfrm>
          <a:prstGeom prst="rect">
            <a:avLst/>
          </a:prstGeom>
        </p:spPr>
      </p:pic>
    </p:spTree>
    <p:extLst>
      <p:ext uri="{BB962C8B-B14F-4D97-AF65-F5344CB8AC3E}">
        <p14:creationId xmlns:p14="http://schemas.microsoft.com/office/powerpoint/2010/main" val="82371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8EE5AB6-7704-4F64-B231-79F409F8CC93}"/>
              </a:ext>
            </a:extLst>
          </p:cNvPr>
          <p:cNvSpPr/>
          <p:nvPr/>
        </p:nvSpPr>
        <p:spPr>
          <a:xfrm>
            <a:off x="308009" y="2876721"/>
            <a:ext cx="6018839" cy="3416320"/>
          </a:xfrm>
          <a:prstGeom prst="rect">
            <a:avLst/>
          </a:prstGeom>
        </p:spPr>
        <p:txBody>
          <a:bodyPr wrap="square">
            <a:spAutoFit/>
          </a:bodyPr>
          <a:lstStyle/>
          <a:p>
            <a:r>
              <a:rPr lang="en-US" dirty="0">
                <a:solidFill>
                  <a:srgbClr val="429C9E"/>
                </a:solidFill>
                <a:latin typeface="Consolas" panose="020B0609020204030204" pitchFamily="49" charset="0"/>
              </a:rPr>
              <a:t>SELECT DISTINCT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  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Employee_Group_EmployeeId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Employee_Employee.ParentEmployeeId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‘Engineering'</a:t>
            </a:r>
            <a:r>
              <a:rPr lang="en-US" dirty="0">
                <a:solidFill>
                  <a:srgbClr val="808080"/>
                </a:solidFill>
                <a:latin typeface="Consolas" panose="020B0609020204030204" pitchFamily="49" charset="0"/>
              </a:rPr>
              <a:t>)</a:t>
            </a:r>
            <a:endParaRPr lang="en-US" dirty="0"/>
          </a:p>
        </p:txBody>
      </p:sp>
      <p:graphicFrame>
        <p:nvGraphicFramePr>
          <p:cNvPr id="5" name="Table 4">
            <a:extLst>
              <a:ext uri="{FF2B5EF4-FFF2-40B4-BE49-F238E27FC236}">
                <a16:creationId xmlns:a16="http://schemas.microsoft.com/office/drawing/2014/main" id="{1B10A8BF-17F8-4287-9501-D4BF043E9AF1}"/>
              </a:ext>
            </a:extLst>
          </p:cNvPr>
          <p:cNvGraphicFramePr>
            <a:graphicFrameLocks noGrp="1"/>
          </p:cNvGraphicFramePr>
          <p:nvPr>
            <p:extLst>
              <p:ext uri="{D42A27DB-BD31-4B8C-83A1-F6EECF244321}">
                <p14:modId xmlns:p14="http://schemas.microsoft.com/office/powerpoint/2010/main" val="2319997283"/>
              </p:ext>
            </p:extLst>
          </p:nvPr>
        </p:nvGraphicFramePr>
        <p:xfrm>
          <a:off x="458922" y="1927495"/>
          <a:ext cx="2137044" cy="741680"/>
        </p:xfrm>
        <a:graphic>
          <a:graphicData uri="http://schemas.openxmlformats.org/drawingml/2006/table">
            <a:tbl>
              <a:tblPr firstRow="1" bandRow="1">
                <a:tableStyleId>{7DF18680-E054-41AD-8BC1-D1AEF772440D}</a:tableStyleId>
              </a:tblPr>
              <a:tblGrid>
                <a:gridCol w="2137044">
                  <a:extLst>
                    <a:ext uri="{9D8B030D-6E8A-4147-A177-3AD203B41FA5}">
                      <a16:colId xmlns:a16="http://schemas.microsoft.com/office/drawing/2014/main" val="28308464"/>
                    </a:ext>
                  </a:extLst>
                </a:gridCol>
              </a:tblGrid>
              <a:tr h="370840">
                <a:tc>
                  <a:txBody>
                    <a:bodyPr/>
                    <a:lstStyle/>
                    <a:p>
                      <a:r>
                        <a:rPr lang="en-US" err="1"/>
                        <a:t>EmployeeName</a:t>
                      </a:r>
                      <a:endParaRPr lang="en-US"/>
                    </a:p>
                  </a:txBody>
                  <a:tcPr/>
                </a:tc>
                <a:extLst>
                  <a:ext uri="{0D108BD9-81ED-4DB2-BD59-A6C34878D82A}">
                    <a16:rowId xmlns:a16="http://schemas.microsoft.com/office/drawing/2014/main" val="2850428408"/>
                  </a:ext>
                </a:extLst>
              </a:tr>
              <a:tr h="370840">
                <a:tc>
                  <a:txBody>
                    <a:bodyPr/>
                    <a:lstStyle/>
                    <a:p>
                      <a:r>
                        <a:rPr lang="en-US"/>
                        <a:t>Ada C. Lavigne</a:t>
                      </a:r>
                    </a:p>
                  </a:txBody>
                  <a:tcPr/>
                </a:tc>
                <a:extLst>
                  <a:ext uri="{0D108BD9-81ED-4DB2-BD59-A6C34878D82A}">
                    <a16:rowId xmlns:a16="http://schemas.microsoft.com/office/drawing/2014/main" val="305677555"/>
                  </a:ext>
                </a:extLst>
              </a:tr>
            </a:tbl>
          </a:graphicData>
        </a:graphic>
      </p:graphicFrame>
      <p:sp>
        <p:nvSpPr>
          <p:cNvPr id="7" name="Rectangle 1">
            <a:extLst>
              <a:ext uri="{FF2B5EF4-FFF2-40B4-BE49-F238E27FC236}">
                <a16:creationId xmlns:a16="http://schemas.microsoft.com/office/drawing/2014/main" id="{DBBF1FF7-1E81-4AA6-B739-21DA71362795}"/>
              </a:ext>
            </a:extLst>
          </p:cNvPr>
          <p:cNvSpPr>
            <a:spLocks noChangeArrowheads="1"/>
          </p:cNvSpPr>
          <p:nvPr/>
        </p:nvSpPr>
        <p:spPr bwMode="auto">
          <a:xfrm>
            <a:off x="7945211" y="2882851"/>
            <a:ext cx="2615918"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'Engineering’</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DCDCDC"/>
                </a:solidFill>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has_report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.values(</a:t>
            </a:r>
            <a:r>
              <a:rPr kumimoji="0" lang="en-US" altLang="en-US" b="0" i="0" u="none" strike="noStrike" cap="none" normalizeH="0" baseline="0" dirty="0">
                <a:ln>
                  <a:noFill/>
                </a:ln>
                <a:solidFill>
                  <a:srgbClr val="FF9900"/>
                </a:solidFill>
                <a:effectLst/>
                <a:latin typeface="Consolas" panose="020B0609020204030204" pitchFamily="49" charset="0"/>
              </a:rPr>
              <a:t>'id'</a:t>
            </a:r>
            <a:r>
              <a:rPr kumimoji="0" lang="en-US" altLang="en-US" b="0" i="0" u="none" strike="noStrike" cap="none" normalizeH="0" baseline="0" dirty="0">
                <a:ln>
                  <a:noFill/>
                </a:ln>
                <a:solidFill>
                  <a:srgbClr val="DCDCDC"/>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FE41F27-5771-4A5E-8962-3116FDB6FF18}"/>
              </a:ext>
            </a:extLst>
          </p:cNvPr>
          <p:cNvSpPr/>
          <p:nvPr/>
        </p:nvSpPr>
        <p:spPr>
          <a:xfrm>
            <a:off x="8105837" y="2036725"/>
            <a:ext cx="2294667" cy="523220"/>
          </a:xfrm>
          <a:prstGeom prst="rect">
            <a:avLst/>
          </a:prstGeom>
        </p:spPr>
        <p:txBody>
          <a:bodyPr wrap="none">
            <a:spAutoFit/>
          </a:bodyPr>
          <a:lstStyle/>
          <a:p>
            <a:r>
              <a:rPr lang="en-US" sz="2800" dirty="0">
                <a:solidFill>
                  <a:schemeClr val="bg1"/>
                </a:solidFill>
              </a:rPr>
              <a:t>Ada C. Lavigne</a:t>
            </a:r>
            <a:endParaRPr lang="en-US" sz="2800" dirty="0"/>
          </a:p>
        </p:txBody>
      </p:sp>
    </p:spTree>
    <p:extLst>
      <p:ext uri="{BB962C8B-B14F-4D97-AF65-F5344CB8AC3E}">
        <p14:creationId xmlns:p14="http://schemas.microsoft.com/office/powerpoint/2010/main" val="1704425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2836764" y="1279747"/>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Schema Management</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2836764" y="2260630"/>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Alternations</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Challenges of </a:t>
            </a:r>
            <a:r>
              <a:rPr lang="en-US" sz="3600" dirty="0">
                <a:solidFill>
                  <a:srgbClr val="FE6D31"/>
                </a:solidFill>
              </a:rPr>
              <a:t>Relational Databases</a:t>
            </a:r>
          </a:p>
        </p:txBody>
      </p:sp>
      <p:sp>
        <p:nvSpPr>
          <p:cNvPr id="10" name="Rectangle: Rounded Corners 9">
            <a:extLst>
              <a:ext uri="{FF2B5EF4-FFF2-40B4-BE49-F238E27FC236}">
                <a16:creationId xmlns:a16="http://schemas.microsoft.com/office/drawing/2014/main" id="{4FF487C9-5F21-4CB2-8F28-A7901B7D2E34}"/>
              </a:ext>
            </a:extLst>
          </p:cNvPr>
          <p:cNvSpPr/>
          <p:nvPr/>
        </p:nvSpPr>
        <p:spPr>
          <a:xfrm>
            <a:off x="2836763" y="3241513"/>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Costly Writes Against Multiple Tables</a:t>
            </a:r>
          </a:p>
        </p:txBody>
      </p:sp>
      <p:sp>
        <p:nvSpPr>
          <p:cNvPr id="11" name="Rectangle: Rounded Corners 10">
            <a:extLst>
              <a:ext uri="{FF2B5EF4-FFF2-40B4-BE49-F238E27FC236}">
                <a16:creationId xmlns:a16="http://schemas.microsoft.com/office/drawing/2014/main" id="{0C7D3927-254A-4CB5-93C9-BAD4B194220B}"/>
              </a:ext>
            </a:extLst>
          </p:cNvPr>
          <p:cNvSpPr/>
          <p:nvPr/>
        </p:nvSpPr>
        <p:spPr>
          <a:xfrm>
            <a:off x="2836763" y="4222396"/>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JOIN Operations</a:t>
            </a:r>
          </a:p>
        </p:txBody>
      </p:sp>
      <p:sp>
        <p:nvSpPr>
          <p:cNvPr id="12" name="Rectangle: Rounded Corners 11">
            <a:extLst>
              <a:ext uri="{FF2B5EF4-FFF2-40B4-BE49-F238E27FC236}">
                <a16:creationId xmlns:a16="http://schemas.microsoft.com/office/drawing/2014/main" id="{51F19143-29EC-44E8-A37D-93FFDD17D216}"/>
              </a:ext>
            </a:extLst>
          </p:cNvPr>
          <p:cNvSpPr/>
          <p:nvPr/>
        </p:nvSpPr>
        <p:spPr>
          <a:xfrm>
            <a:off x="2836762" y="5203279"/>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Read Queries</a:t>
            </a:r>
          </a:p>
        </p:txBody>
      </p:sp>
    </p:spTree>
    <p:extLst>
      <p:ext uri="{BB962C8B-B14F-4D97-AF65-F5344CB8AC3E}">
        <p14:creationId xmlns:p14="http://schemas.microsoft.com/office/powerpoint/2010/main" val="20931438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Gremlin</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4259262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Tree>
    <p:extLst>
      <p:ext uri="{BB962C8B-B14F-4D97-AF65-F5344CB8AC3E}">
        <p14:creationId xmlns:p14="http://schemas.microsoft.com/office/powerpoint/2010/main" val="15111844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5" name="Rectangle: Rounded Corners 4">
            <a:extLst>
              <a:ext uri="{FF2B5EF4-FFF2-40B4-BE49-F238E27FC236}">
                <a16:creationId xmlns:a16="http://schemas.microsoft.com/office/drawing/2014/main" id="{CC256A3A-2EE2-46A4-9929-C5D240EB2B70}"/>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Tree>
    <p:extLst>
      <p:ext uri="{BB962C8B-B14F-4D97-AF65-F5344CB8AC3E}">
        <p14:creationId xmlns:p14="http://schemas.microsoft.com/office/powerpoint/2010/main" val="11867197"/>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394 " pathEditMode="relative" rAng="0" ptsTypes="AA">
                                      <p:cBhvr>
                                        <p:cTn id="6" dur="2000" fill="hold"/>
                                        <p:tgtEl>
                                          <p:spTgt spid="9"/>
                                        </p:tgtEl>
                                        <p:attrNameLst>
                                          <p:attrName>ppt_x</p:attrName>
                                          <p:attrName>ppt_y</p:attrName>
                                        </p:attrNameLst>
                                      </p:cBhvr>
                                      <p:rCtr x="0" y="12685"/>
                                    </p:animMotion>
                                  </p:childTnLst>
                                </p:cTn>
                              </p:par>
                              <p:par>
                                <p:cTn id="7" presetID="9" presetClass="entr" presetSubtype="0" fill="hold" grpId="0" nodeType="withEffect">
                                  <p:stCondLst>
                                    <p:cond delay="125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555677" y="4688002"/>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
        <p:nvSpPr>
          <p:cNvPr id="3" name="Rectangle: Rounded Corners 2">
            <a:extLst>
              <a:ext uri="{FF2B5EF4-FFF2-40B4-BE49-F238E27FC236}">
                <a16:creationId xmlns:a16="http://schemas.microsoft.com/office/drawing/2014/main" id="{1F473BA4-7C09-450C-A94B-C8B8395CEF9C}"/>
              </a:ext>
            </a:extLst>
          </p:cNvPr>
          <p:cNvSpPr/>
          <p:nvPr/>
        </p:nvSpPr>
        <p:spPr>
          <a:xfrm>
            <a:off x="4412301" y="1874967"/>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domain as graph and analyze using Gremlin</a:t>
            </a:r>
          </a:p>
        </p:txBody>
      </p:sp>
      <p:sp>
        <p:nvSpPr>
          <p:cNvPr id="4" name="Rectangle: Rounded Corners 3">
            <a:extLst>
              <a:ext uri="{FF2B5EF4-FFF2-40B4-BE49-F238E27FC236}">
                <a16:creationId xmlns:a16="http://schemas.microsoft.com/office/drawing/2014/main" id="{2FEFD838-53F4-4179-B7F4-5021844542C9}"/>
              </a:ext>
            </a:extLst>
          </p:cNvPr>
          <p:cNvSpPr/>
          <p:nvPr/>
        </p:nvSpPr>
        <p:spPr>
          <a:xfrm>
            <a:off x="8268925" y="1874966"/>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TinkerPop</a:t>
            </a:r>
            <a:r>
              <a:rPr lang="en-US" sz="3200" b="1" dirty="0"/>
              <a:t>-enabled systems integrate with one another</a:t>
            </a:r>
          </a:p>
        </p:txBody>
      </p:sp>
    </p:spTree>
    <p:extLst>
      <p:ext uri="{BB962C8B-B14F-4D97-AF65-F5344CB8AC3E}">
        <p14:creationId xmlns:p14="http://schemas.microsoft.com/office/powerpoint/2010/main" val="41078988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sp>
        <p:nvSpPr>
          <p:cNvPr id="3" name="Rectangle 2">
            <a:extLst>
              <a:ext uri="{FF2B5EF4-FFF2-40B4-BE49-F238E27FC236}">
                <a16:creationId xmlns:a16="http://schemas.microsoft.com/office/drawing/2014/main" id="{43CDD676-9E28-4870-943F-9D2B31353E5E}"/>
              </a:ext>
            </a:extLst>
          </p:cNvPr>
          <p:cNvSpPr/>
          <p:nvPr/>
        </p:nvSpPr>
        <p:spPr>
          <a:xfrm>
            <a:off x="474518" y="1543868"/>
            <a:ext cx="11242963" cy="3770263"/>
          </a:xfrm>
          <a:prstGeom prst="rect">
            <a:avLst/>
          </a:prstGeom>
          <a:noFill/>
        </p:spPr>
        <p:txBody>
          <a:bodyPr wrap="square" lIns="91440" tIns="45720" rIns="91440" bIns="45720">
            <a:spAutoFit/>
          </a:bodyPr>
          <a:lstStyle/>
          <a:p>
            <a:pPr algn="ctr"/>
            <a:r>
              <a:rPr lang="en-US" altLang="zh-CN"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a typeface="Lato Light" panose="020F0502020204030203" pitchFamily="34" charset="0"/>
                <a:cs typeface="Lato Light" panose="020F0502020204030203" pitchFamily="34" charset="0"/>
              </a:rPr>
              <a:t>G = (V, E)</a:t>
            </a:r>
            <a:endParaRPr lang="en-US"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72635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3" name="Rectangle: Rounded Corners 12">
            <a:extLst>
              <a:ext uri="{FF2B5EF4-FFF2-40B4-BE49-F238E27FC236}">
                <a16:creationId xmlns:a16="http://schemas.microsoft.com/office/drawing/2014/main" id="{81373751-9837-4F68-9DA6-A649BC4F9A70}"/>
              </a:ext>
            </a:extLst>
          </p:cNvPr>
          <p:cNvSpPr/>
          <p:nvPr/>
        </p:nvSpPr>
        <p:spPr>
          <a:xfrm>
            <a:off x="6779267" y="3792873"/>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Useful Recipes</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9974451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a:solidFill>
                  <a:srgbClr val="FE6D31"/>
                </a:solidFill>
              </a:rPr>
              <a:t>Gremlin</a:t>
            </a:r>
          </a:p>
        </p:txBody>
      </p:sp>
      <p:sp>
        <p:nvSpPr>
          <p:cNvPr id="3" name="TextBox 2">
            <a:extLst>
              <a:ext uri="{FF2B5EF4-FFF2-40B4-BE49-F238E27FC236}">
                <a16:creationId xmlns:a16="http://schemas.microsoft.com/office/drawing/2014/main" id="{1A0C067B-8C69-4425-A379-3AF445752D95}"/>
              </a:ext>
            </a:extLst>
          </p:cNvPr>
          <p:cNvSpPr txBox="1"/>
          <p:nvPr/>
        </p:nvSpPr>
        <p:spPr>
          <a:xfrm>
            <a:off x="435934" y="1365027"/>
            <a:ext cx="11100391" cy="3098541"/>
          </a:xfrm>
          <a:prstGeom prst="rect">
            <a:avLst/>
          </a:prstGeom>
          <a:noFill/>
        </p:spPr>
        <p:txBody>
          <a:bodyPr wrap="square" rtlCol="0">
            <a:spAutoFit/>
          </a:bodyPr>
          <a:lstStyle/>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Graph traversal language and virtual machine</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OLTP and OLAP</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imperative and declarative querying</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user-defined domain specified languages</a:t>
            </a:r>
          </a:p>
        </p:txBody>
      </p:sp>
      <p:pic>
        <p:nvPicPr>
          <p:cNvPr id="4" name="Picture 3">
            <a:extLst>
              <a:ext uri="{FF2B5EF4-FFF2-40B4-BE49-F238E27FC236}">
                <a16:creationId xmlns:a16="http://schemas.microsoft.com/office/drawing/2014/main" id="{5F80C342-48E2-4A48-9D6B-A9E75AFC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39" y="1506922"/>
            <a:ext cx="4048187" cy="4292299"/>
          </a:xfrm>
          <a:prstGeom prst="rect">
            <a:avLst/>
          </a:prstGeom>
        </p:spPr>
      </p:pic>
    </p:spTree>
    <p:extLst>
      <p:ext uri="{BB962C8B-B14F-4D97-AF65-F5344CB8AC3E}">
        <p14:creationId xmlns:p14="http://schemas.microsoft.com/office/powerpoint/2010/main" val="37893599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Cosmos DB</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3601216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8018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1493339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5242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6615810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7992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280192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35837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4" name="Picture 3" descr="Königsberg">
            <a:extLst>
              <a:ext uri="{FF2B5EF4-FFF2-40B4-BE49-F238E27FC236}">
                <a16:creationId xmlns:a16="http://schemas.microsoft.com/office/drawing/2014/main" id="{EABE5C5F-6A9F-449F-B326-B4072F95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628" y="1690688"/>
            <a:ext cx="6584743" cy="4242697"/>
          </a:xfrm>
          <a:prstGeom prst="rect">
            <a:avLst/>
          </a:prstGeom>
        </p:spPr>
      </p:pic>
    </p:spTree>
    <p:extLst>
      <p:ext uri="{BB962C8B-B14F-4D97-AF65-F5344CB8AC3E}">
        <p14:creationId xmlns:p14="http://schemas.microsoft.com/office/powerpoint/2010/main" val="42426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7686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08092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3" name="Picture 32" descr="A picture containing game, drawing, ball, baseball&#10;&#10;Description automatically generated">
            <a:extLst>
              <a:ext uri="{FF2B5EF4-FFF2-40B4-BE49-F238E27FC236}">
                <a16:creationId xmlns:a16="http://schemas.microsoft.com/office/drawing/2014/main" id="{ED3B93D6-C907-46E0-A2D7-1B5939972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2EF14C9-0639-4CC4-B3C9-3DF03EBF8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5" name="Picture 34" descr="A picture containing food, light, drawing&#10;&#10;Description automatically generated">
            <a:extLst>
              <a:ext uri="{FF2B5EF4-FFF2-40B4-BE49-F238E27FC236}">
                <a16:creationId xmlns:a16="http://schemas.microsoft.com/office/drawing/2014/main" id="{60214BE4-6910-43E4-9877-B1E12DBA1C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6" name="Picture 35" descr="A picture containing light, drawing&#10;&#10;Description automatically generated">
            <a:extLst>
              <a:ext uri="{FF2B5EF4-FFF2-40B4-BE49-F238E27FC236}">
                <a16:creationId xmlns:a16="http://schemas.microsoft.com/office/drawing/2014/main" id="{BAA32D6D-E3AE-4279-AD9B-3C23A7455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7" name="TextBox 36">
            <a:extLst>
              <a:ext uri="{FF2B5EF4-FFF2-40B4-BE49-F238E27FC236}">
                <a16:creationId xmlns:a16="http://schemas.microsoft.com/office/drawing/2014/main" id="{F73CAD7E-D9ED-4B8E-A7CC-62A640276E6C}"/>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52716659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2720860" y="1107161"/>
            <a:ext cx="7061199" cy="923330"/>
          </a:xfrm>
          <a:prstGeom prst="rect">
            <a:avLst/>
          </a:prstGeom>
          <a:noFill/>
        </p:spPr>
        <p:txBody>
          <a:bodyPr wrap="square" rtlCol="0">
            <a:spAutoFit/>
          </a:bodyPr>
          <a:lstStyle/>
          <a:p>
            <a:pPr algn="ctr"/>
            <a:r>
              <a:rPr lang="en-US" sz="5400" b="1" dirty="0">
                <a:solidFill>
                  <a:srgbClr val="FE6D31"/>
                </a:solidFill>
              </a:rPr>
              <a:t>Battle Tested</a:t>
            </a:r>
          </a:p>
        </p:txBody>
      </p:sp>
      <p:pic>
        <p:nvPicPr>
          <p:cNvPr id="37" name="Picture 36" descr="A close up of a logo&#10;&#10;Description automatically generated">
            <a:extLst>
              <a:ext uri="{FF2B5EF4-FFF2-40B4-BE49-F238E27FC236}">
                <a16:creationId xmlns:a16="http://schemas.microsoft.com/office/drawing/2014/main" id="{4E00F748-7EE0-4F4E-8A7F-200E3EDF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8" name="Picture 37" descr="A close up of a sign&#10;&#10;Description automatically generated">
            <a:extLst>
              <a:ext uri="{FF2B5EF4-FFF2-40B4-BE49-F238E27FC236}">
                <a16:creationId xmlns:a16="http://schemas.microsoft.com/office/drawing/2014/main" id="{B3F6F990-1975-41D9-9AD6-C4B2CCCA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B6FA3047-435B-4523-8887-9C990E01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1BC26A2D-31A6-4D84-B5E8-C65E6BD1D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79BA9DDD-44C6-4FA3-9487-881C58057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42" name="Picture 41" descr="A picture containing clock, object, drawing, meter&#10;&#10;Description automatically generated">
            <a:extLst>
              <a:ext uri="{FF2B5EF4-FFF2-40B4-BE49-F238E27FC236}">
                <a16:creationId xmlns:a16="http://schemas.microsoft.com/office/drawing/2014/main" id="{9B6EE962-570D-49B9-99D9-1968B69B1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43" name="Picture 42" descr="A picture containing drawing, window&#10;&#10;Description automatically generated">
            <a:extLst>
              <a:ext uri="{FF2B5EF4-FFF2-40B4-BE49-F238E27FC236}">
                <a16:creationId xmlns:a16="http://schemas.microsoft.com/office/drawing/2014/main" id="{9B9C0163-9A11-44D5-9CDC-46DBE1D53A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60DCF6FD-58D2-42A8-96F1-2733782D4A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5" name="Picture 44" descr="A close up of a sign&#10;&#10;Description automatically generated">
            <a:extLst>
              <a:ext uri="{FF2B5EF4-FFF2-40B4-BE49-F238E27FC236}">
                <a16:creationId xmlns:a16="http://schemas.microsoft.com/office/drawing/2014/main" id="{107119C1-947E-41E0-9F80-E41309129B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6" name="Picture 45" descr="A picture containing clock, meter&#10;&#10;Description automatically generated">
            <a:extLst>
              <a:ext uri="{FF2B5EF4-FFF2-40B4-BE49-F238E27FC236}">
                <a16:creationId xmlns:a16="http://schemas.microsoft.com/office/drawing/2014/main" id="{E8A7CEB8-BBA7-4461-AA2D-9B9F1BDAD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7" name="Picture 46" descr="A picture containing food&#10;&#10;Description automatically generated">
            <a:extLst>
              <a:ext uri="{FF2B5EF4-FFF2-40B4-BE49-F238E27FC236}">
                <a16:creationId xmlns:a16="http://schemas.microsoft.com/office/drawing/2014/main" id="{8409CB60-32D2-4CBF-87F9-CA63722A3E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Tree>
    <p:extLst>
      <p:ext uri="{BB962C8B-B14F-4D97-AF65-F5344CB8AC3E}">
        <p14:creationId xmlns:p14="http://schemas.microsoft.com/office/powerpoint/2010/main" val="334152421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125156"/>
            <a:ext cx="8771966" cy="923330"/>
          </a:xfrm>
          <a:prstGeom prst="rect">
            <a:avLst/>
          </a:prstGeom>
          <a:noFill/>
        </p:spPr>
        <p:txBody>
          <a:bodyPr wrap="square" rtlCol="0">
            <a:spAutoFit/>
          </a:bodyPr>
          <a:lstStyle/>
          <a:p>
            <a:pPr algn="ctr"/>
            <a:r>
              <a:rPr lang="en-US" sz="5400" b="1" dirty="0">
                <a:solidFill>
                  <a:srgbClr val="FE6D31"/>
                </a:solidFill>
              </a:rPr>
              <a:t>Ubiquitous Regional Presence</a:t>
            </a:r>
          </a:p>
        </p:txBody>
      </p:sp>
      <p:pic>
        <p:nvPicPr>
          <p:cNvPr id="48" name="Picture 47" descr="Map of Cosmos locations across the world">
            <a:extLst>
              <a:ext uri="{FF2B5EF4-FFF2-40B4-BE49-F238E27FC236}">
                <a16:creationId xmlns:a16="http://schemas.microsoft.com/office/drawing/2014/main" id="{53A771D6-D44D-41C6-B09B-C34BBFAC093A}"/>
              </a:ext>
            </a:extLst>
          </p:cNvPr>
          <p:cNvPicPr>
            <a:picLocks noChangeAspect="1"/>
          </p:cNvPicPr>
          <p:nvPr/>
        </p:nvPicPr>
        <p:blipFill>
          <a:blip r:embed="rId5"/>
          <a:stretch>
            <a:fillRect/>
          </a:stretch>
        </p:blipFill>
        <p:spPr>
          <a:xfrm>
            <a:off x="1861712" y="2038182"/>
            <a:ext cx="8914781" cy="4726683"/>
          </a:xfrm>
          <a:prstGeom prst="rect">
            <a:avLst/>
          </a:prstGeom>
        </p:spPr>
      </p:pic>
    </p:spTree>
    <p:extLst>
      <p:ext uri="{BB962C8B-B14F-4D97-AF65-F5344CB8AC3E}">
        <p14:creationId xmlns:p14="http://schemas.microsoft.com/office/powerpoint/2010/main" val="428767752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125156"/>
            <a:ext cx="8771966" cy="1754326"/>
          </a:xfrm>
          <a:prstGeom prst="rect">
            <a:avLst/>
          </a:prstGeom>
          <a:noFill/>
        </p:spPr>
        <p:txBody>
          <a:bodyPr wrap="square" rtlCol="0">
            <a:spAutoFit/>
          </a:bodyPr>
          <a:lstStyle/>
          <a:p>
            <a:pPr algn="ctr"/>
            <a:r>
              <a:rPr lang="en-US" sz="5400" b="1" dirty="0">
                <a:solidFill>
                  <a:srgbClr val="FE6D31"/>
                </a:solidFill>
              </a:rPr>
              <a:t>Secure by default and enterprise ready</a:t>
            </a:r>
          </a:p>
        </p:txBody>
      </p:sp>
    </p:spTree>
    <p:extLst>
      <p:ext uri="{BB962C8B-B14F-4D97-AF65-F5344CB8AC3E}">
        <p14:creationId xmlns:p14="http://schemas.microsoft.com/office/powerpoint/2010/main" val="251299615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E6D31"/>
                  </a:solidFill>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5">
            <a:duotone>
              <a:schemeClr val="accent2">
                <a:shade val="45000"/>
                <a:satMod val="135000"/>
              </a:schemeClr>
              <a:prstClr val="white"/>
            </a:duotone>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6" cstate="screen">
            <a:duotone>
              <a:prstClr val="black"/>
              <a:srgbClr val="00FF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ntr" presetSubtype="0" fill="hold"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Exploring Graph </a:t>
            </a:r>
            <a:r>
              <a:rPr lang="en-US" dirty="0">
                <a:solidFill>
                  <a:srgbClr val="FE6D31"/>
                </a:solidFill>
              </a:rPr>
              <a:t>Traversals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1657632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Requirements for </a:t>
            </a:r>
            <a:r>
              <a:rPr lang="en-US" sz="3100" dirty="0">
                <a:solidFill>
                  <a:srgbClr val="FE6D31"/>
                </a:solidFill>
              </a:rPr>
              <a:t>Speaking Engagement Management</a:t>
            </a: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3667542"/>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has a presentation been submitted?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presentations are tagged with a particular tag?</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have presentations tagged with a particular tag been accepted?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events has a speaker been accepted at?</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were the events a speaker has been accepted to?</a:t>
            </a:r>
          </a:p>
        </p:txBody>
      </p:sp>
    </p:spTree>
    <p:extLst>
      <p:ext uri="{BB962C8B-B14F-4D97-AF65-F5344CB8AC3E}">
        <p14:creationId xmlns:p14="http://schemas.microsoft.com/office/powerpoint/2010/main" val="20161505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2" name="Picture 1" descr="Speaking Engagement Management &quot;Schema&quot;">
            <a:extLst>
              <a:ext uri="{FF2B5EF4-FFF2-40B4-BE49-F238E27FC236}">
                <a16:creationId xmlns:a16="http://schemas.microsoft.com/office/drawing/2014/main" id="{259295D6-1815-470F-B3A6-269C89B5D617}"/>
              </a:ext>
            </a:extLst>
          </p:cNvPr>
          <p:cNvPicPr>
            <a:picLocks noChangeAspect="1"/>
          </p:cNvPicPr>
          <p:nvPr/>
        </p:nvPicPr>
        <p:blipFill>
          <a:blip r:embed="rId3"/>
          <a:stretch>
            <a:fillRect/>
          </a:stretch>
        </p:blipFill>
        <p:spPr>
          <a:xfrm>
            <a:off x="3341077" y="311301"/>
            <a:ext cx="5509846" cy="6235398"/>
          </a:xfrm>
          <a:prstGeom prst="rect">
            <a:avLst/>
          </a:prstGeom>
        </p:spPr>
      </p:pic>
    </p:spTree>
    <p:extLst>
      <p:ext uri="{BB962C8B-B14F-4D97-AF65-F5344CB8AC3E}">
        <p14:creationId xmlns:p14="http://schemas.microsoft.com/office/powerpoint/2010/main" val="2460387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5" name="Picture 4" descr="7 Bridges of Königsberg">
            <a:extLst>
              <a:ext uri="{FF2B5EF4-FFF2-40B4-BE49-F238E27FC236}">
                <a16:creationId xmlns:a16="http://schemas.microsoft.com/office/drawing/2014/main" id="{27864775-089E-4B02-BE2F-D310F693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35" y="1796525"/>
            <a:ext cx="6484930" cy="4178901"/>
          </a:xfrm>
          <a:prstGeom prst="rect">
            <a:avLst/>
          </a:prstGeom>
        </p:spPr>
      </p:pic>
    </p:spTree>
    <p:extLst>
      <p:ext uri="{BB962C8B-B14F-4D97-AF65-F5344CB8AC3E}">
        <p14:creationId xmlns:p14="http://schemas.microsoft.com/office/powerpoint/2010/main" val="16754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3" name="Picture 2" descr="Speaking Engagement Management &quot;Schema&quot; with edges">
            <a:extLst>
              <a:ext uri="{FF2B5EF4-FFF2-40B4-BE49-F238E27FC236}">
                <a16:creationId xmlns:a16="http://schemas.microsoft.com/office/drawing/2014/main" id="{21773D4C-1CA4-441E-9814-634828BCED08}"/>
              </a:ext>
            </a:extLst>
          </p:cNvPr>
          <p:cNvPicPr>
            <a:picLocks noChangeAspect="1"/>
          </p:cNvPicPr>
          <p:nvPr/>
        </p:nvPicPr>
        <p:blipFill>
          <a:blip r:embed="rId3"/>
          <a:stretch>
            <a:fillRect/>
          </a:stretch>
        </p:blipFill>
        <p:spPr>
          <a:xfrm>
            <a:off x="3365907" y="155650"/>
            <a:ext cx="5460185" cy="6546700"/>
          </a:xfrm>
          <a:prstGeom prst="rect">
            <a:avLst/>
          </a:prstGeom>
        </p:spPr>
      </p:pic>
    </p:spTree>
    <p:extLst>
      <p:ext uri="{BB962C8B-B14F-4D97-AF65-F5344CB8AC3E}">
        <p14:creationId xmlns:p14="http://schemas.microsoft.com/office/powerpoint/2010/main" val="12645609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whole graph</a:t>
            </a:r>
          </a:p>
        </p:txBody>
      </p:sp>
      <p:pic>
        <p:nvPicPr>
          <p:cNvPr id="2" name="Picture 1">
            <a:extLst>
              <a:ext uri="{FF2B5EF4-FFF2-40B4-BE49-F238E27FC236}">
                <a16:creationId xmlns:a16="http://schemas.microsoft.com/office/drawing/2014/main" id="{98FDD2C3-1C7A-4222-BB7F-CFCDF17B6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7"/>
          </a:xfrm>
          <a:prstGeom prst="rect">
            <a:avLst/>
          </a:prstGeom>
        </p:spPr>
      </p:pic>
      <p:sp>
        <p:nvSpPr>
          <p:cNvPr id="5" name="Rectangle 4">
            <a:extLst>
              <a:ext uri="{FF2B5EF4-FFF2-40B4-BE49-F238E27FC236}">
                <a16:creationId xmlns:a16="http://schemas.microsoft.com/office/drawing/2014/main" id="{DDD3FC6F-87F5-4269-86AA-8BBF8AB34480}"/>
              </a:ext>
            </a:extLst>
          </p:cNvPr>
          <p:cNvSpPr/>
          <p:nvPr/>
        </p:nvSpPr>
        <p:spPr>
          <a:xfrm>
            <a:off x="7483377" y="1190339"/>
            <a:ext cx="1025858" cy="646331"/>
          </a:xfrm>
          <a:prstGeom prst="rect">
            <a:avLst/>
          </a:prstGeom>
        </p:spPr>
        <p:txBody>
          <a:bodyPr wrap="none">
            <a:spAutoFit/>
          </a:bodyPr>
          <a:lstStyle/>
          <a:p>
            <a:r>
              <a:rPr lang="en-US" sz="3600" dirty="0" err="1">
                <a:solidFill>
                  <a:schemeClr val="bg1"/>
                </a:solidFill>
              </a:rPr>
              <a:t>g.V</a:t>
            </a:r>
            <a:r>
              <a:rPr lang="en-US" sz="3600" dirty="0">
                <a:solidFill>
                  <a:schemeClr val="bg1"/>
                </a:solidFill>
              </a:rPr>
              <a:t>()</a:t>
            </a:r>
            <a:endParaRPr lang="en-US" sz="3600" dirty="0"/>
          </a:p>
        </p:txBody>
      </p:sp>
    </p:spTree>
    <p:extLst>
      <p:ext uri="{BB962C8B-B14F-4D97-AF65-F5344CB8AC3E}">
        <p14:creationId xmlns:p14="http://schemas.microsoft.com/office/powerpoint/2010/main" val="31235668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edges</a:t>
            </a:r>
          </a:p>
        </p:txBody>
      </p:sp>
      <p:sp>
        <p:nvSpPr>
          <p:cNvPr id="5" name="Rectangle 4">
            <a:extLst>
              <a:ext uri="{FF2B5EF4-FFF2-40B4-BE49-F238E27FC236}">
                <a16:creationId xmlns:a16="http://schemas.microsoft.com/office/drawing/2014/main" id="{DDD3FC6F-87F5-4269-86AA-8BBF8AB34480}"/>
              </a:ext>
            </a:extLst>
          </p:cNvPr>
          <p:cNvSpPr/>
          <p:nvPr/>
        </p:nvSpPr>
        <p:spPr>
          <a:xfrm>
            <a:off x="7483377" y="1190339"/>
            <a:ext cx="1024639" cy="646331"/>
          </a:xfrm>
          <a:prstGeom prst="rect">
            <a:avLst/>
          </a:prstGeom>
        </p:spPr>
        <p:txBody>
          <a:bodyPr wrap="none">
            <a:spAutoFit/>
          </a:bodyPr>
          <a:lstStyle/>
          <a:p>
            <a:r>
              <a:rPr lang="en-US" sz="3600" dirty="0" err="1">
                <a:solidFill>
                  <a:schemeClr val="bg1"/>
                </a:solidFill>
              </a:rPr>
              <a:t>g.E</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4C909791-D345-4041-96C1-C280D65B5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6"/>
          </a:xfrm>
          <a:prstGeom prst="rect">
            <a:avLst/>
          </a:prstGeom>
        </p:spPr>
      </p:pic>
    </p:spTree>
    <p:extLst>
      <p:ext uri="{BB962C8B-B14F-4D97-AF65-F5344CB8AC3E}">
        <p14:creationId xmlns:p14="http://schemas.microsoft.com/office/powerpoint/2010/main" val="38661122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pic>
        <p:nvPicPr>
          <p:cNvPr id="2" name="Picture 1">
            <a:extLst>
              <a:ext uri="{FF2B5EF4-FFF2-40B4-BE49-F238E27FC236}">
                <a16:creationId xmlns:a16="http://schemas.microsoft.com/office/drawing/2014/main" id="{7DF9CD87-CF2F-46AD-88A6-D803FA349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6"/>
          </a:xfrm>
          <a:prstGeom prst="rect">
            <a:avLst/>
          </a:prstGeom>
        </p:spPr>
      </p:pic>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spTree>
    <p:extLst>
      <p:ext uri="{BB962C8B-B14F-4D97-AF65-F5344CB8AC3E}">
        <p14:creationId xmlns:p14="http://schemas.microsoft.com/office/powerpoint/2010/main" val="12110146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78A82370-0C7B-49DE-8FF1-2CDF23769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5"/>
          </a:xfrm>
          <a:prstGeom prst="rect">
            <a:avLst/>
          </a:prstGeom>
        </p:spPr>
      </p:pic>
    </p:spTree>
    <p:extLst>
      <p:ext uri="{BB962C8B-B14F-4D97-AF65-F5344CB8AC3E}">
        <p14:creationId xmlns:p14="http://schemas.microsoft.com/office/powerpoint/2010/main" val="18722342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Tree>
    <p:extLst>
      <p:ext uri="{BB962C8B-B14F-4D97-AF65-F5344CB8AC3E}">
        <p14:creationId xmlns:p14="http://schemas.microsoft.com/office/powerpoint/2010/main" val="38987550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635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6938"/>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7" name="Rectangle 6">
            <a:extLst>
              <a:ext uri="{FF2B5EF4-FFF2-40B4-BE49-F238E27FC236}">
                <a16:creationId xmlns:a16="http://schemas.microsoft.com/office/drawing/2014/main" id="{24176CAB-E6C3-4753-8207-BBC215289686}"/>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Tree>
    <p:extLst>
      <p:ext uri="{BB962C8B-B14F-4D97-AF65-F5344CB8AC3E}">
        <p14:creationId xmlns:p14="http://schemas.microsoft.com/office/powerpoint/2010/main" val="37468694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3" name="Picture 2">
            <a:extLst>
              <a:ext uri="{FF2B5EF4-FFF2-40B4-BE49-F238E27FC236}">
                <a16:creationId xmlns:a16="http://schemas.microsoft.com/office/drawing/2014/main" id="{ED9D8FD3-2A2A-43A8-9882-D3F562A2B5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4"/>
          </a:xfrm>
          <a:prstGeom prst="rect">
            <a:avLst/>
          </a:prstGeom>
        </p:spPr>
      </p:pic>
      <p:sp>
        <p:nvSpPr>
          <p:cNvPr id="4" name="Rectangle 3">
            <a:extLst>
              <a:ext uri="{FF2B5EF4-FFF2-40B4-BE49-F238E27FC236}">
                <a16:creationId xmlns:a16="http://schemas.microsoft.com/office/drawing/2014/main" id="{1C37C861-D082-4118-B987-F3850F5AB300}"/>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.values('name')</a:t>
            </a:r>
            <a:endParaRPr lang="en-US" sz="3600" dirty="0"/>
          </a:p>
        </p:txBody>
      </p:sp>
    </p:spTree>
    <p:extLst>
      <p:ext uri="{BB962C8B-B14F-4D97-AF65-F5344CB8AC3E}">
        <p14:creationId xmlns:p14="http://schemas.microsoft.com/office/powerpoint/2010/main" val="9730251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grpSp>
        <p:nvGrpSpPr>
          <p:cNvPr id="4" name="Group 3" descr="Leonard Euler">
            <a:extLst>
              <a:ext uri="{FF2B5EF4-FFF2-40B4-BE49-F238E27FC236}">
                <a16:creationId xmlns:a16="http://schemas.microsoft.com/office/drawing/2014/main" id="{A5C5D42F-6422-4F20-A23D-EF3D791BA294}"/>
              </a:ext>
            </a:extLst>
          </p:cNvPr>
          <p:cNvGrpSpPr/>
          <p:nvPr/>
        </p:nvGrpSpPr>
        <p:grpSpPr>
          <a:xfrm>
            <a:off x="620031" y="1690688"/>
            <a:ext cx="10300491" cy="4153186"/>
            <a:chOff x="620031" y="1352407"/>
            <a:chExt cx="10300491" cy="4153186"/>
          </a:xfrm>
        </p:grpSpPr>
        <p:pic>
          <p:nvPicPr>
            <p:cNvPr id="6" name="Picture 5">
              <a:extLst>
                <a:ext uri="{FF2B5EF4-FFF2-40B4-BE49-F238E27FC236}">
                  <a16:creationId xmlns:a16="http://schemas.microsoft.com/office/drawing/2014/main" id="{A5A9DB9B-8663-4724-9DF7-149D985B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31" y="1352407"/>
              <a:ext cx="3326953" cy="4153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F078A84-A9A1-4816-96A6-021FB6D79A36}"/>
                </a:ext>
              </a:extLst>
            </p:cNvPr>
            <p:cNvSpPr txBox="1"/>
            <p:nvPr/>
          </p:nvSpPr>
          <p:spPr>
            <a:xfrm>
              <a:off x="4388990" y="2705725"/>
              <a:ext cx="6531532" cy="1446550"/>
            </a:xfrm>
            <a:prstGeom prst="rect">
              <a:avLst/>
            </a:prstGeom>
            <a:noFill/>
          </p:spPr>
          <p:txBody>
            <a:bodyPr wrap="none" rtlCol="0">
              <a:spAutoFit/>
            </a:bodyPr>
            <a:lstStyle/>
            <a:p>
              <a:r>
                <a:rPr lang="en-US" sz="8800" dirty="0">
                  <a:solidFill>
                    <a:schemeClr val="bg1"/>
                  </a:solidFill>
                </a:rPr>
                <a:t>Leonard Euler</a:t>
              </a:r>
            </a:p>
          </p:txBody>
        </p:sp>
      </p:grpSp>
      <p:pic>
        <p:nvPicPr>
          <p:cNvPr id="9" name="Picture 8" descr="10 Franc bill with Leonard Euler">
            <a:extLst>
              <a:ext uri="{FF2B5EF4-FFF2-40B4-BE49-F238E27FC236}">
                <a16:creationId xmlns:a16="http://schemas.microsoft.com/office/drawing/2014/main" id="{121CB8D0-3E89-4D40-9CA6-F9F71D608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1" y="1649623"/>
            <a:ext cx="2988456" cy="1435449"/>
          </a:xfrm>
          <a:prstGeom prst="rect">
            <a:avLst/>
          </a:prstGeom>
        </p:spPr>
      </p:pic>
    </p:spTree>
    <p:extLst>
      <p:ext uri="{BB962C8B-B14F-4D97-AF65-F5344CB8AC3E}">
        <p14:creationId xmlns:p14="http://schemas.microsoft.com/office/powerpoint/2010/main" val="1560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are the events that I have submitted to?</a:t>
            </a:r>
          </a:p>
        </p:txBody>
      </p:sp>
      <p:pic>
        <p:nvPicPr>
          <p:cNvPr id="10" name="Picture 9">
            <a:extLst>
              <a:ext uri="{FF2B5EF4-FFF2-40B4-BE49-F238E27FC236}">
                <a16:creationId xmlns:a16="http://schemas.microsoft.com/office/drawing/2014/main" id="{DEE727F5-DCBE-4C6D-83BF-CAF6CD8D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6" cy="5735073"/>
          </a:xfrm>
          <a:prstGeom prst="rect">
            <a:avLst/>
          </a:prstGeom>
        </p:spPr>
      </p:pic>
      <p:sp>
        <p:nvSpPr>
          <p:cNvPr id="12" name="Rectangle 11">
            <a:extLst>
              <a:ext uri="{FF2B5EF4-FFF2-40B4-BE49-F238E27FC236}">
                <a16:creationId xmlns:a16="http://schemas.microsoft.com/office/drawing/2014/main" id="{1D06C7D6-4FC7-49A6-A725-BE85AB013B7A}"/>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.has('year', '2020')</a:t>
            </a:r>
          </a:p>
        </p:txBody>
      </p:sp>
    </p:spTree>
    <p:extLst>
      <p:ext uri="{BB962C8B-B14F-4D97-AF65-F5344CB8AC3E}">
        <p14:creationId xmlns:p14="http://schemas.microsoft.com/office/powerpoint/2010/main" val="2929210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300" dirty="0"/>
              <a:t>Where has </a:t>
            </a:r>
            <a:r>
              <a:rPr lang="en-US" sz="2300" i="1" dirty="0"/>
              <a:t>Graphing Your Way Through the Cosmos</a:t>
            </a:r>
            <a:r>
              <a:rPr lang="en-US" sz="2300" dirty="0"/>
              <a:t> been submitted to?</a:t>
            </a:r>
          </a:p>
        </p:txBody>
      </p:sp>
      <p:pic>
        <p:nvPicPr>
          <p:cNvPr id="2" name="Picture 1">
            <a:extLst>
              <a:ext uri="{FF2B5EF4-FFF2-40B4-BE49-F238E27FC236}">
                <a16:creationId xmlns:a16="http://schemas.microsoft.com/office/drawing/2014/main" id="{9A24E67B-4AAC-43D3-8466-3086C70C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3"/>
          </a:xfrm>
          <a:prstGeom prst="rect">
            <a:avLst/>
          </a:prstGeom>
        </p:spPr>
      </p:pic>
      <p:sp>
        <p:nvSpPr>
          <p:cNvPr id="3" name="Rectangle 2">
            <a:extLst>
              <a:ext uri="{FF2B5EF4-FFF2-40B4-BE49-F238E27FC236}">
                <a16:creationId xmlns:a16="http://schemas.microsoft.com/office/drawing/2014/main" id="{A548F71C-696B-4A8C-A7AA-2C99B59CB15C}"/>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2895407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has </a:t>
            </a:r>
            <a:r>
              <a:rPr lang="en-US" sz="2400" i="1" dirty="0"/>
              <a:t>Graphing Your Way Through the Cosmos</a:t>
            </a:r>
            <a:r>
              <a:rPr lang="en-US" sz="2400" dirty="0"/>
              <a:t> been scheduled?</a:t>
            </a:r>
          </a:p>
        </p:txBody>
      </p:sp>
      <p:pic>
        <p:nvPicPr>
          <p:cNvPr id="8" name="Picture 7">
            <a:extLst>
              <a:ext uri="{FF2B5EF4-FFF2-40B4-BE49-F238E27FC236}">
                <a16:creationId xmlns:a16="http://schemas.microsoft.com/office/drawing/2014/main" id="{FEB36118-EF85-406D-BBF4-69FDB652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2"/>
          </a:xfrm>
          <a:prstGeom prst="rect">
            <a:avLst/>
          </a:prstGeom>
        </p:spPr>
      </p:pic>
      <p:sp>
        <p:nvSpPr>
          <p:cNvPr id="12" name="Rectangle 11">
            <a:extLst>
              <a:ext uri="{FF2B5EF4-FFF2-40B4-BE49-F238E27FC236}">
                <a16:creationId xmlns:a16="http://schemas.microsoft.com/office/drawing/2014/main" id="{EE8EAF93-0039-45AD-95B0-6711F7D102B6}"/>
              </a:ext>
            </a:extLst>
          </p:cNvPr>
          <p:cNvSpPr/>
          <p:nvPr/>
        </p:nvSpPr>
        <p:spPr>
          <a:xfrm>
            <a:off x="6294368" y="1158808"/>
            <a:ext cx="5542068" cy="3970318"/>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4348778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tags</a:t>
            </a:r>
          </a:p>
        </p:txBody>
      </p:sp>
      <p:pic>
        <p:nvPicPr>
          <p:cNvPr id="2" name="Picture 1">
            <a:extLst>
              <a:ext uri="{FF2B5EF4-FFF2-40B4-BE49-F238E27FC236}">
                <a16:creationId xmlns:a16="http://schemas.microsoft.com/office/drawing/2014/main" id="{2FED8BE7-B964-4B58-8A0D-B62589ADE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2"/>
          </a:xfrm>
          <a:prstGeom prst="rect">
            <a:avLst/>
          </a:prstGeom>
        </p:spPr>
      </p:pic>
      <p:sp>
        <p:nvSpPr>
          <p:cNvPr id="3" name="Rectangle 2">
            <a:extLst>
              <a:ext uri="{FF2B5EF4-FFF2-40B4-BE49-F238E27FC236}">
                <a16:creationId xmlns:a16="http://schemas.microsoft.com/office/drawing/2014/main" id="{513265EA-E717-4FC2-BEA1-48F738DC85C1}"/>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endParaRPr lang="en-US" sz="3600" dirty="0"/>
          </a:p>
        </p:txBody>
      </p:sp>
    </p:spTree>
    <p:extLst>
      <p:ext uri="{BB962C8B-B14F-4D97-AF65-F5344CB8AC3E}">
        <p14:creationId xmlns:p14="http://schemas.microsoft.com/office/powerpoint/2010/main" val="42349588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Focus on the </a:t>
            </a:r>
            <a:r>
              <a:rPr lang="en-US" sz="3100" i="1" dirty="0"/>
              <a:t>Graph Data</a:t>
            </a:r>
            <a:r>
              <a:rPr lang="en-US" sz="3100" dirty="0"/>
              <a:t> tag</a:t>
            </a:r>
          </a:p>
        </p:txBody>
      </p:sp>
      <p:pic>
        <p:nvPicPr>
          <p:cNvPr id="4" name="Picture 3">
            <a:extLst>
              <a:ext uri="{FF2B5EF4-FFF2-40B4-BE49-F238E27FC236}">
                <a16:creationId xmlns:a16="http://schemas.microsoft.com/office/drawing/2014/main" id="{0C3664DF-7994-47C6-BBB2-4FE00FF89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1"/>
          </a:xfrm>
          <a:prstGeom prst="rect">
            <a:avLst/>
          </a:prstGeom>
        </p:spPr>
      </p:pic>
      <p:sp>
        <p:nvSpPr>
          <p:cNvPr id="8" name="Rectangle 7">
            <a:extLst>
              <a:ext uri="{FF2B5EF4-FFF2-40B4-BE49-F238E27FC236}">
                <a16:creationId xmlns:a16="http://schemas.microsoft.com/office/drawing/2014/main" id="{C8F6F79D-A229-4214-8A41-99237AC8C8B5}"/>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endParaRPr lang="en-US" sz="3600" dirty="0"/>
          </a:p>
        </p:txBody>
      </p:sp>
    </p:spTree>
    <p:extLst>
      <p:ext uri="{BB962C8B-B14F-4D97-AF65-F5344CB8AC3E}">
        <p14:creationId xmlns:p14="http://schemas.microsoft.com/office/powerpoint/2010/main" val="6175262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2" name="Picture 1">
            <a:extLst>
              <a:ext uri="{FF2B5EF4-FFF2-40B4-BE49-F238E27FC236}">
                <a16:creationId xmlns:a16="http://schemas.microsoft.com/office/drawing/2014/main" id="{B2CF0CE1-ADA8-4E11-BB44-8A73957B4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3" name="Rectangle 2">
            <a:extLst>
              <a:ext uri="{FF2B5EF4-FFF2-40B4-BE49-F238E27FC236}">
                <a16:creationId xmlns:a16="http://schemas.microsoft.com/office/drawing/2014/main" id="{187AB3E2-CD72-4931-9A66-FE5AABC055AA}"/>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endParaRPr lang="en-US" sz="3600" dirty="0"/>
          </a:p>
        </p:txBody>
      </p:sp>
    </p:spTree>
    <p:extLst>
      <p:ext uri="{BB962C8B-B14F-4D97-AF65-F5344CB8AC3E}">
        <p14:creationId xmlns:p14="http://schemas.microsoft.com/office/powerpoint/2010/main" val="1214298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4" name="Picture 3">
            <a:extLst>
              <a:ext uri="{FF2B5EF4-FFF2-40B4-BE49-F238E27FC236}">
                <a16:creationId xmlns:a16="http://schemas.microsoft.com/office/drawing/2014/main" id="{31D833EE-4007-4164-B62C-8262996E7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8" name="Rectangle 7">
            <a:extLst>
              <a:ext uri="{FF2B5EF4-FFF2-40B4-BE49-F238E27FC236}">
                <a16:creationId xmlns:a16="http://schemas.microsoft.com/office/drawing/2014/main" id="{C3ACBA72-C5F9-4269-A08A-5EFBA9D6BF35}"/>
              </a:ext>
            </a:extLst>
          </p:cNvPr>
          <p:cNvSpPr/>
          <p:nvPr/>
        </p:nvSpPr>
        <p:spPr>
          <a:xfrm>
            <a:off x="6294368" y="1158808"/>
            <a:ext cx="5542068" cy="2862322"/>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endParaRPr lang="en-US" sz="3600" dirty="0"/>
          </a:p>
        </p:txBody>
      </p:sp>
    </p:spTree>
    <p:extLst>
      <p:ext uri="{BB962C8B-B14F-4D97-AF65-F5344CB8AC3E}">
        <p14:creationId xmlns:p14="http://schemas.microsoft.com/office/powerpoint/2010/main" val="31508855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have presentations tagged </a:t>
            </a:r>
            <a:r>
              <a:rPr lang="en-US" sz="2400" i="1" dirty="0"/>
              <a:t>Graph Data </a:t>
            </a:r>
            <a:r>
              <a:rPr lang="en-US" sz="2400" dirty="0"/>
              <a:t>been scheduled?</a:t>
            </a:r>
          </a:p>
        </p:txBody>
      </p:sp>
      <p:pic>
        <p:nvPicPr>
          <p:cNvPr id="2" name="Picture 1">
            <a:extLst>
              <a:ext uri="{FF2B5EF4-FFF2-40B4-BE49-F238E27FC236}">
                <a16:creationId xmlns:a16="http://schemas.microsoft.com/office/drawing/2014/main" id="{CCE23F2C-24F1-4000-9926-F19453D92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3" name="Rectangle 2">
            <a:extLst>
              <a:ext uri="{FF2B5EF4-FFF2-40B4-BE49-F238E27FC236}">
                <a16:creationId xmlns:a16="http://schemas.microsoft.com/office/drawing/2014/main" id="{5DC2C691-427C-48F9-8AB1-3719FD8306D3}"/>
              </a:ext>
            </a:extLst>
          </p:cNvPr>
          <p:cNvSpPr/>
          <p:nvPr/>
        </p:nvSpPr>
        <p:spPr>
          <a:xfrm>
            <a:off x="6294368" y="1158808"/>
            <a:ext cx="5542068" cy="4524315"/>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8784346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4" name="Picture 3">
            <a:extLst>
              <a:ext uri="{FF2B5EF4-FFF2-40B4-BE49-F238E27FC236}">
                <a16:creationId xmlns:a16="http://schemas.microsoft.com/office/drawing/2014/main" id="{2A9EBF32-54A4-4D9D-BD1E-2A4B8427F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8" name="Rectangle 7">
            <a:extLst>
              <a:ext uri="{FF2B5EF4-FFF2-40B4-BE49-F238E27FC236}">
                <a16:creationId xmlns:a16="http://schemas.microsoft.com/office/drawing/2014/main" id="{6779C0D6-79C1-4458-BC89-C2936236274C}"/>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18077455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2" name="Picture 1">
            <a:extLst>
              <a:ext uri="{FF2B5EF4-FFF2-40B4-BE49-F238E27FC236}">
                <a16:creationId xmlns:a16="http://schemas.microsoft.com/office/drawing/2014/main" id="{A1FDDA86-387B-49BE-8D86-DA7477E3B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3" name="Rectangle 2">
            <a:extLst>
              <a:ext uri="{FF2B5EF4-FFF2-40B4-BE49-F238E27FC236}">
                <a16:creationId xmlns:a16="http://schemas.microsoft.com/office/drawing/2014/main" id="{521A1331-76D9-4007-8717-F6A7D6657E1C}"/>
              </a:ext>
            </a:extLst>
          </p:cNvPr>
          <p:cNvSpPr/>
          <p:nvPr/>
        </p:nvSpPr>
        <p:spPr>
          <a:xfrm>
            <a:off x="6294368" y="1158808"/>
            <a:ext cx="5542068" cy="2308324"/>
          </a:xfrm>
          <a:prstGeom prst="rect">
            <a:avLst/>
          </a:prstGeom>
        </p:spPr>
        <p:txBody>
          <a:bodyPr wrap="square">
            <a:spAutoFit/>
          </a:bodyPr>
          <a:lstStyle/>
          <a:p>
            <a:r>
              <a:rPr lang="en-US" sz="3600" dirty="0" err="1">
                <a:solidFill>
                  <a:schemeClr val="tx1">
                    <a:lumMod val="65000"/>
                    <a:lumOff val="35000"/>
                  </a:schemeClr>
                </a:solidFill>
              </a:rPr>
              <a:t>g.E</a:t>
            </a:r>
            <a:r>
              <a:rPr lang="en-US" sz="3600" dirty="0">
                <a:solidFill>
                  <a:schemeClr val="tx1">
                    <a:lumMod val="65000"/>
                    <a:lumOff val="35000"/>
                  </a:schemeClr>
                </a:solidFill>
              </a:rPr>
              <a:t>()</a:t>
            </a:r>
          </a:p>
          <a:p>
            <a:r>
              <a:rPr lang="en-US" sz="3600" dirty="0">
                <a:solidFill>
                  <a:schemeClr val="tx1">
                    <a:lumMod val="65000"/>
                    <a:lumOff val="35000"/>
                  </a:schemeClr>
                </a:solidFill>
              </a:rPr>
              <a:t>.</a:t>
            </a:r>
            <a:r>
              <a:rPr lang="en-US" sz="3600" dirty="0" err="1">
                <a:solidFill>
                  <a:schemeClr val="tx1">
                    <a:lumMod val="65000"/>
                    <a:lumOff val="35000"/>
                  </a:schemeClr>
                </a:solidFill>
              </a:rPr>
              <a:t>hasLabel</a:t>
            </a:r>
            <a:r>
              <a:rPr lang="en-US" sz="3600" dirty="0">
                <a:solidFill>
                  <a:schemeClr val="tx1">
                    <a:lumMod val="65000"/>
                    <a:lumOff val="35000"/>
                  </a:schemeClr>
                </a:solidFill>
              </a:rPr>
              <a:t>('</a:t>
            </a:r>
            <a:r>
              <a:rPr lang="en-US" sz="3600" dirty="0" err="1">
                <a:solidFill>
                  <a:schemeClr val="tx1">
                    <a:lumMod val="65000"/>
                    <a:lumOff val="35000"/>
                  </a:schemeClr>
                </a:solidFill>
              </a:rPr>
              <a:t>submittedTo</a:t>
            </a:r>
            <a:r>
              <a:rPr lang="en-US" sz="3600" dirty="0">
                <a:solidFill>
                  <a:schemeClr val="tx1">
                    <a:lumMod val="65000"/>
                    <a:lumOff val="35000"/>
                  </a:schemeClr>
                </a:solidFill>
              </a:rPr>
              <a:t>’)</a:t>
            </a:r>
          </a:p>
          <a:p>
            <a:r>
              <a:rPr lang="en-US" sz="3600" dirty="0">
                <a:solidFill>
                  <a:schemeClr val="tx1">
                    <a:lumMod val="65000"/>
                    <a:lumOff val="35000"/>
                  </a:schemeClr>
                </a:solidFill>
              </a:rPr>
              <a:t>.has('status', 'Confirmed’)</a:t>
            </a:r>
          </a:p>
          <a:p>
            <a:r>
              <a:rPr lang="en-US" sz="3600" dirty="0">
                <a:solidFill>
                  <a:schemeClr val="tx1">
                    <a:lumMod val="65000"/>
                    <a:lumOff val="35000"/>
                  </a:schemeClr>
                </a:solidFill>
              </a:rPr>
              <a:t>.</a:t>
            </a:r>
            <a:r>
              <a:rPr lang="en-US" sz="3600" dirty="0" err="1">
                <a:solidFill>
                  <a:schemeClr val="tx1">
                    <a:lumMod val="65000"/>
                    <a:lumOff val="35000"/>
                  </a:schemeClr>
                </a:solidFill>
              </a:rPr>
              <a:t>inV</a:t>
            </a:r>
            <a:r>
              <a:rPr lang="en-US" sz="3600" dirty="0">
                <a:solidFill>
                  <a:schemeClr val="tx1">
                    <a:lumMod val="65000"/>
                    <a:lumOff val="35000"/>
                  </a:schemeClr>
                </a:solidFill>
              </a:rPr>
              <a:t>()</a:t>
            </a:r>
          </a:p>
        </p:txBody>
      </p:sp>
      <p:sp>
        <p:nvSpPr>
          <p:cNvPr id="10" name="Rectangle 9">
            <a:extLst>
              <a:ext uri="{FF2B5EF4-FFF2-40B4-BE49-F238E27FC236}">
                <a16:creationId xmlns:a16="http://schemas.microsoft.com/office/drawing/2014/main" id="{DA3072DC-9875-4162-9E73-767355932929}"/>
              </a:ext>
            </a:extLst>
          </p:cNvPr>
          <p:cNvSpPr/>
          <p:nvPr/>
        </p:nvSpPr>
        <p:spPr>
          <a:xfrm>
            <a:off x="6294368" y="3623450"/>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a:t>
            </a:r>
            <a:r>
              <a:rPr lang="en-US" sz="3600" dirty="0" err="1">
                <a:solidFill>
                  <a:schemeClr val="bg1"/>
                </a:solidFill>
              </a:rPr>
              <a:t>presentedAt</a:t>
            </a:r>
            <a:r>
              <a:rPr lang="en-US" sz="3600" dirty="0">
                <a:solidFill>
                  <a:schemeClr val="bg1"/>
                </a:solidFill>
              </a:rPr>
              <a:t>’, ‘True’)</a:t>
            </a:r>
            <a:endParaRPr lang="en-US" sz="3600" dirty="0"/>
          </a:p>
        </p:txBody>
      </p:sp>
    </p:spTree>
    <p:extLst>
      <p:ext uri="{BB962C8B-B14F-4D97-AF65-F5344CB8AC3E}">
        <p14:creationId xmlns:p14="http://schemas.microsoft.com/office/powerpoint/2010/main" val="12583210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6828</Words>
  <Application>Microsoft Office PowerPoint</Application>
  <PresentationFormat>Widescreen</PresentationFormat>
  <Paragraphs>1162</Paragraphs>
  <Slides>102</Slides>
  <Notes>89</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102</vt:i4>
      </vt:variant>
    </vt:vector>
  </HeadingPairs>
  <TitlesOfParts>
    <vt:vector size="112" baseType="lpstr">
      <vt:lpstr>Arial</vt:lpstr>
      <vt:lpstr>Calibri</vt:lpstr>
      <vt:lpstr>Consolas</vt:lpstr>
      <vt:lpstr>Kamerik205 8</vt:lpstr>
      <vt:lpstr>Segoe UI</vt:lpstr>
      <vt:lpstr>Segoe UI Semibold</vt:lpstr>
      <vt:lpstr>Segoe UI Semilight</vt:lpstr>
      <vt:lpstr>Office Theme</vt:lpstr>
      <vt:lpstr>2_Office Theme</vt:lpstr>
      <vt:lpstr>1_Office Theme</vt:lpstr>
      <vt:lpstr>PowerPoint Presentation</vt:lpstr>
      <vt:lpstr>Who is Chad Green</vt:lpstr>
      <vt:lpstr>What are Graph Databases</vt:lpstr>
      <vt:lpstr>What is a Graph</vt:lpstr>
      <vt:lpstr>What is a Graph</vt:lpstr>
      <vt:lpstr>What is a Graph</vt:lpstr>
      <vt:lpstr>History Graph Theory</vt:lpstr>
      <vt:lpstr>History Graph Theory</vt:lpstr>
      <vt:lpstr>History Graph Theory</vt:lpstr>
      <vt:lpstr>History Graph Theory</vt:lpstr>
      <vt:lpstr>History Graph Theory</vt:lpstr>
      <vt:lpstr>Application of Graph Theory</vt:lpstr>
      <vt:lpstr>PowerPoint Presentation</vt:lpstr>
      <vt:lpstr>What is a Graph</vt:lpstr>
      <vt:lpstr>What is a Graph</vt:lpstr>
      <vt:lpstr>What is a Graph Database</vt:lpstr>
      <vt:lpstr>What is a Graph Database</vt:lpstr>
      <vt:lpstr>What is a Graph Database</vt:lpstr>
      <vt:lpstr>Property Graph Model</vt:lpstr>
      <vt:lpstr>The Power of Graph Databases</vt:lpstr>
      <vt:lpstr>Common Graph Use Cases</vt:lpstr>
      <vt:lpstr>Graph vs Relational</vt:lpstr>
      <vt:lpstr>Graph vs Relational</vt:lpstr>
      <vt:lpstr>PowerPoint Presentation</vt:lpstr>
      <vt:lpstr>Human Resource Data</vt:lpstr>
      <vt:lpstr>Human Resource Data</vt:lpstr>
      <vt:lpstr>Human Resource Data</vt:lpstr>
      <vt:lpstr>Human Resource Data</vt:lpstr>
      <vt:lpstr>Human Resource Data</vt:lpstr>
      <vt:lpstr>PowerPoint Presentation</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PowerPoint Presentation</vt:lpstr>
      <vt:lpstr>Nested Groups</vt:lpstr>
      <vt:lpstr>Nested Groups</vt:lpstr>
      <vt:lpstr>Nested Groups</vt:lpstr>
      <vt:lpstr>Nested Groups</vt:lpstr>
      <vt:lpstr>Nested Groups</vt:lpstr>
      <vt:lpstr>Nested Groups</vt:lpstr>
      <vt:lpstr>Nested Groups</vt:lpstr>
      <vt:lpstr>Nested Groups</vt:lpstr>
      <vt:lpstr>PowerPoint Presentation</vt:lpstr>
      <vt:lpstr>Additional Hierarchies</vt:lpstr>
      <vt:lpstr>Additional Hierarchies</vt:lpstr>
      <vt:lpstr>Additional Hierarchies</vt:lpstr>
      <vt:lpstr>Additional Hierarchies</vt:lpstr>
      <vt:lpstr>Additional Hierarchies</vt:lpstr>
      <vt:lpstr>Additional Hierarchies</vt:lpstr>
      <vt:lpstr>PowerPoint Presentation</vt:lpstr>
      <vt:lpstr>What is Gremlin</vt:lpstr>
      <vt:lpstr>PowerPoint Presentation</vt:lpstr>
      <vt:lpstr>PowerPoint Presentation</vt:lpstr>
      <vt:lpstr>PowerPoint Presentation</vt:lpstr>
      <vt:lpstr>PowerPoint Presentation</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Exploring Graph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61</cp:revision>
  <dcterms:created xsi:type="dcterms:W3CDTF">2020-08-28T15:52:40Z</dcterms:created>
  <dcterms:modified xsi:type="dcterms:W3CDTF">2020-10-08T19:46:27Z</dcterms:modified>
</cp:coreProperties>
</file>